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presProps.xml" Type="http://schemas.openxmlformats.org/officeDocument/2006/relationships/presProps" Id="rId2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theme/theme4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4.xml" Type="http://schemas.openxmlformats.org/officeDocument/2006/relationships/slide" Id="rId10"/><Relationship Target="tableStyles.xml" Type="http://schemas.openxmlformats.org/officeDocument/2006/relationships/tableStyles" Id="rId3"/><Relationship Target="slides/slide5.xml" Type="http://schemas.openxmlformats.org/officeDocument/2006/relationships/slide" Id="rId11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- Our eyes are sensitive to a narrow band of light frequencies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- Visible light consists of wavelengths ranging from 780 nanometers to 390 nanometers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- Long wavelength corresponds to red light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- Short wavelength corresponds to blue light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- The eyelids help protect and lubricate the eyes by spreading the tears around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- Eyelids contain no subcutaneous fat and are supported by a tarsal plate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- Under the tarsal plates are glands that emit oil to keep the tears from evaporating too quickly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- There is also more moisture on the other side of the cornea called the aqueous humor, which circulates and keeps a constant pressure on the eye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- The iris regulates the amount of light entering the eye by controlling the size of the pupil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- The pupils may also dilate if one sees an object of interest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- Some animals may have non circular pupils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- When the lens focuses the light, the image is turned upside down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- Our nerves from the eyes send the upside down picture to the brain and the brain flips the image up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- There are two types of photoreceptors: rods and cones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- The retinal pigment epithelium are important cells under the photoreceptors that abosorb excess light so the photoreceptors can give a clear signal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- Cones are the color sensing cells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- Rods cannot distinguish between lights of different wavelengths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- Other colors include yellow, green, and purple lights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- The beginning of the optic nerve is called the optic nerve head or optice disc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- There are no photoreceptors in the optic nerve head and this area cannot respond to light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- This results in a blind spot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- Everyone has a blind spot in each eye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0" name="Shape 60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61" name="Shape 61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" name="Shape 63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64" name="Shape 64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70" name="Shape 70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71" name="Shape 71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" name="Shape 73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74" name="Shape 74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81" name="Shape 81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" name="Shape 83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84" name="Shape 84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Shape 86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/>
        </p:nvSpPr>
        <p:spPr>
          <a:xfrm>
            <a:off y="1200150" x="0"/>
            <a:ext cy="2743199" cx="9144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7" name="Shape 27"/>
          <p:cNvGrpSpPr/>
          <p:nvPr/>
        </p:nvGrpSpPr>
        <p:grpSpPr>
          <a:xfrm>
            <a:off y="-1078" x="0"/>
            <a:ext cy="5144627" cx="1827407"/>
            <a:chOff y="-1438" x="0"/>
            <a:chExt cy="6859503" cx="798029"/>
          </a:xfrm>
        </p:grpSpPr>
        <p:sp>
          <p:nvSpPr>
            <p:cNvPr id="28" name="Shape 28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 flipH="1">
            <a:off y="0" x="7316591"/>
            <a:ext cy="5144627" cx="1827407"/>
            <a:chOff y="-1438" x="0"/>
            <a:chExt cy="6859503" cx="798029"/>
          </a:xfrm>
        </p:grpSpPr>
        <p:sp>
          <p:nvSpPr>
            <p:cNvPr id="31" name="Shape 31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3" name="Shape 33"/>
          <p:cNvSpPr txBox="1"/>
          <p:nvPr>
            <p:ph type="ctrTitle"/>
          </p:nvPr>
        </p:nvSpPr>
        <p:spPr>
          <a:xfrm>
            <a:off y="1568184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2914650" x="685800"/>
            <a:ext cy="6585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 rtl="0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 rtl="0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38" name="Shape 38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0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" name="Shape 40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41" name="Shape 41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0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Shape 43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8" name="Shape 48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49" name="Shape 49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" name="Shape 51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52" name="Shape 52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0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Shape 54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slideLayouts/slideLayout7.xml" Type="http://schemas.openxmlformats.org/officeDocument/2006/relationships/slideLayout" Id="rId1"/><Relationship Target="../slideLayouts/slideLayout10.xml" Type="http://schemas.openxmlformats.org/officeDocument/2006/relationships/slideLayout" Id="rId4"/><Relationship Target="../slideLayouts/slideLayout9.xml" Type="http://schemas.openxmlformats.org/officeDocument/2006/relationships/slideLayout" Id="rId3"/><Relationship Target="../slideLayouts/slideLayout12.xml" Type="http://schemas.openxmlformats.org/officeDocument/2006/relationships/slideLayout" Id="rId6"/><Relationship Target="../slideLayouts/slideLayout11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1.png" Type="http://schemas.openxmlformats.org/officeDocument/2006/relationships/image" Id="rId4"/><Relationship Target="../media/image02.png" Type="http://schemas.openxmlformats.org/officeDocument/2006/relationships/image" Id="rId3"/><Relationship Target="../media/image07.pn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8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8" name="Shape 8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5143499" cx="9069598"/>
          </a:xfrm>
          <a:prstGeom prst="rect">
            <a:avLst/>
          </a:prstGeom>
        </p:spPr>
      </p:pic>
      <p:sp>
        <p:nvSpPr>
          <p:cNvPr id="89" name="Shape 89"/>
          <p:cNvSpPr txBox="1"/>
          <p:nvPr>
            <p:ph type="ctrTitle"/>
          </p:nvPr>
        </p:nvSpPr>
        <p:spPr>
          <a:xfrm>
            <a:off y="1699857" x="685800"/>
            <a:ext cy="1000499" cx="6400799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7200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Sight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y="2914650" x="685800"/>
            <a:ext cy="658500" cx="77724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the Human Eye Sees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ctrTitle"/>
          </p:nvPr>
        </p:nvSpPr>
        <p:spPr>
          <a:xfrm>
            <a:off y="788156" x="467775"/>
            <a:ext cy="1000499" cx="6400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l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 lvl="0">
              <a:spcBef>
                <a:spcPts val="0"/>
              </a:spcBef>
              <a:buNone/>
            </a:pPr>
            <a:r>
              <a:rPr lang="en"/>
              <a:t>What you’ll learn</a:t>
            </a:r>
          </a:p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y="1729250" x="336950"/>
            <a:ext cy="2026799" cx="6749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Char char="●"/>
            </a:pPr>
            <a:r>
              <a:rPr lang="en"/>
              <a:t>How light reflecting from objects &amp; entering the eye allows objects to be seen</a:t>
            </a:r>
          </a:p>
          <a:p>
            <a:pPr algn="l"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Char char="●"/>
            </a:pPr>
            <a:r>
              <a:rPr lang="en"/>
              <a:t>How different parts of the eye work together to deliver an image to the brain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4000" lang="en"/>
              <a:t>You Can’t See Without Light!!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EFEFEF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EFEFEF"/>
                </a:solidFill>
              </a:rPr>
              <a:t>There must be light in order to see</a:t>
            </a:r>
          </a:p>
          <a:p>
            <a:pPr rtl="0" lvl="0" indent="-381000" marL="457200">
              <a:spcBef>
                <a:spcPts val="0"/>
              </a:spcBef>
              <a:buClr>
                <a:srgbClr val="EFEFEF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EFEFEF"/>
                </a:solidFill>
              </a:rPr>
              <a:t>The light reflects off objects</a:t>
            </a:r>
          </a:p>
          <a:p>
            <a:pPr rtl="0" lvl="0" indent="-381000" marL="457200">
              <a:spcBef>
                <a:spcPts val="0"/>
              </a:spcBef>
              <a:buClr>
                <a:srgbClr val="EFEFEF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EFEFEF"/>
                </a:solidFill>
              </a:rPr>
              <a:t>If one is looking at the object, the reflected light enters the eye</a:t>
            </a:r>
          </a:p>
          <a:p>
            <a:pPr rtl="0" lvl="0" indent="-381000" marL="457200">
              <a:spcBef>
                <a:spcPts val="0"/>
              </a:spcBef>
              <a:buClr>
                <a:srgbClr val="EFEFEF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EFEFEF"/>
                </a:solidFill>
              </a:rPr>
              <a:t>No Light = No Vision</a:t>
            </a:r>
          </a:p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18562" x="4497737"/>
            <a:ext cy="1998724" cx="1687449"/>
          </a:xfrm>
          <a:prstGeom prst="rect">
            <a:avLst/>
          </a:prstGeom>
        </p:spPr>
      </p:pic>
      <p:pic>
        <p:nvPicPr>
          <p:cNvPr id="105" name="Shape 10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992725" x="6231212"/>
            <a:ext cy="1933125" cx="2685923"/>
          </a:xfrm>
          <a:prstGeom prst="rect">
            <a:avLst/>
          </a:prstGeom>
        </p:spPr>
      </p:pic>
      <p:pic>
        <p:nvPicPr>
          <p:cNvPr id="106" name="Shape 10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172475" x="3972625"/>
            <a:ext cy="1573624" cx="21630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Protection and Focus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A thin layer of tears covers and protects the front layer of the eye called the cornea</a:t>
            </a:r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The cornea is a clear front cover that focuses the light entering the eye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13" name="Shape 113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00150" x="4692275"/>
            <a:ext cy="1743075" cx="2619375"/>
          </a:xfrm>
          <a:prstGeom prst="rect">
            <a:avLst/>
          </a:prstGeom>
        </p:spPr>
      </p:pic>
      <p:pic>
        <p:nvPicPr>
          <p:cNvPr id="115" name="Shape 11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943225" x="5985126"/>
            <a:ext cy="1982625" cx="270167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The Center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The pupil is the circular black circle in the center of the colored part of the eye</a:t>
            </a:r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Bright lights decrease the size of the pupil</a:t>
            </a:r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Dim lights increase the size of the pupil</a:t>
            </a:r>
          </a:p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64150" x="4459837"/>
            <a:ext cy="2804850" cx="44593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The Lens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064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800" lang="en"/>
              <a:t>The Lens is located behind the pupil</a:t>
            </a:r>
          </a:p>
          <a:p>
            <a:pPr rtl="0" lvl="0" indent="-4064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800" lang="en"/>
              <a:t>It focuses the image by allowing the light to strike the retina correctly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7142"/>
              <a:buFont typeface="Arial"/>
              <a:buChar char="●"/>
            </a:pPr>
            <a:r>
              <a:rPr sz="2800" lang="en"/>
              <a:t>AKA refraction</a:t>
            </a:r>
            <a:r>
              <a:rPr lang="en"/>
              <a:t> </a:t>
            </a:r>
          </a:p>
        </p:txBody>
      </p:sp>
      <p:sp>
        <p:nvSpPr>
          <p:cNvPr id="130" name="Shape 130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717300" x="4588725"/>
            <a:ext cy="2827299" cx="43351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Into the Eye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The retina is the light’s final destination</a:t>
            </a:r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The retina acts as a movie screen, absorbing the focused light into its photo receptors</a:t>
            </a:r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The retina has many working parts</a:t>
            </a:r>
          </a:p>
        </p:txBody>
      </p:sp>
      <p:sp>
        <p:nvSpPr>
          <p:cNvPr id="138" name="Shape 138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53475" x="4451700"/>
            <a:ext cy="1824375" cx="3257799"/>
          </a:xfrm>
          <a:prstGeom prst="rect">
            <a:avLst/>
          </a:prstGeom>
        </p:spPr>
      </p:pic>
      <p:pic>
        <p:nvPicPr>
          <p:cNvPr id="140" name="Shape 14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925500" x="5390426"/>
            <a:ext cy="2077550" cx="31705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Seen in Your Head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The photoreceptor’s signals are sent to the optic nerve located in the back of the eye</a:t>
            </a:r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The optic nerve then sends these signals to the visual center in the brain</a:t>
            </a:r>
          </a:p>
        </p:txBody>
      </p:sp>
      <p:sp>
        <p:nvSpPr>
          <p:cNvPr id="147" name="Shape 147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54600" x="4498775"/>
            <a:ext cy="2857500" cx="4381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Recap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200" lang="en"/>
              <a:t>Light reflects off object into eye</a:t>
            </a:r>
          </a:p>
          <a:p>
            <a:pPr rtl="0" lvl="0" indent="-3683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200" lang="en"/>
              <a:t>The cornea focuses the light</a:t>
            </a:r>
          </a:p>
          <a:p>
            <a:pPr rtl="0" lvl="0" indent="-3683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200" lang="en"/>
              <a:t>The Lens bends the light to strike the retina correctly</a:t>
            </a:r>
          </a:p>
          <a:p>
            <a:pPr rtl="0" lvl="0" indent="-3683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200" lang="en"/>
              <a:t>Retina is the light’s final destination</a:t>
            </a:r>
          </a:p>
          <a:p>
            <a:pPr rtl="0" lvl="0" indent="-3683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200" lang="en"/>
              <a:t>Optic nerve sends image to brain</a:t>
            </a:r>
          </a:p>
        </p:txBody>
      </p:sp>
      <p:sp>
        <p:nvSpPr>
          <p:cNvPr id="155" name="Shape 155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06625" x="4692275"/>
            <a:ext cy="2632224" cx="38790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