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5"/>
  </p:notesMasterIdLst>
  <p:sldIdLst>
    <p:sldId id="284" r:id="rId2"/>
    <p:sldId id="271" r:id="rId3"/>
    <p:sldId id="272" r:id="rId4"/>
    <p:sldId id="273" r:id="rId5"/>
    <p:sldId id="274" r:id="rId6"/>
    <p:sldId id="275" r:id="rId7"/>
    <p:sldId id="276" r:id="rId8"/>
    <p:sldId id="277" r:id="rId9"/>
    <p:sldId id="278" r:id="rId10"/>
    <p:sldId id="279" r:id="rId11"/>
    <p:sldId id="280" r:id="rId12"/>
    <p:sldId id="281" r:id="rId13"/>
    <p:sldId id="282"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41" d="100"/>
          <a:sy n="141" d="100"/>
        </p:scale>
        <p:origin x="-14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Give basic info such as the name of the researchers who study fossils. Explain what paleontologist and any misconceptions. Give a little background about paleontologists. Then proceed with the definition of paleontology.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000"/>
              <a:t>Teacher’s note: To make the lesson engaging, ask students if they know what dinosaurs are. If yes, ask what do they think about dinosaurs? Then continue teaching about this extinction periods and how it was known for the disappearance of dinosaurs. Because of an meteorite (explain what it is if the students do not know), our beloved dinosaurs are gone. </a:t>
            </a:r>
          </a:p>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Teacher’s note: Ask students if they know what there may be a possible 6th extinction after learning about the past. Have them guess who is the main cause. Then explain how human beings are the cause of depletion of animals due to the new industries and pollution that we create. Compare to the past extinctions. What’s different? </a:t>
            </a:r>
          </a:p>
          <a:p>
            <a:pPr lvl="0" rtl="0">
              <a:spcBef>
                <a:spcPts val="0"/>
              </a:spcBef>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Teacher’s note: Ask students why they think fossils are important? How much can you learn just by studying fossils? How are they made? Why do researchers try so hard to recover these bones? Recap on why fossils are important.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Lesson 3. Go in dept of what types of fossils there are. Interact with the students by asking them for examples for each type of fossils</a:t>
            </a:r>
          </a:p>
          <a:p>
            <a:pPr>
              <a:spcBef>
                <a:spcPts val="0"/>
              </a:spcBef>
              <a:buNone/>
            </a:pPr>
            <a:r>
              <a:rPr lang="en"/>
              <a:t>Teacher’s note: In the beginning of the lesson, ask students if they know what a fossil is. Explain that there are two types of fossils and give an example of each type of fossils.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Teacher’s note: start out with question- does anyone know how fossils are formed? </a:t>
            </a:r>
          </a:p>
          <a:p>
            <a:pPr>
              <a:spcBef>
                <a:spcPts val="0"/>
              </a:spcBef>
              <a:buNone/>
            </a:pPr>
            <a:r>
              <a:rPr lang="en"/>
              <a:t>Then go into depth on how fossils are formed and what happens to the body parts and structure as time progresses. Make sure to clarify that the bones are undamaged only if the animal is buried with its flesh and bones altogether. Then the soft parts begins to disintegrate.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Teacher’s note: start out by stating three main processes a fossil must undergo in order to be fully fossilized, unharmed. Use the picture as a reference.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Teacher’s notes: explain why fossils are important and how they are also able to provide information on organisms 3.8 billion years ago. For the second bullet, provide examples (dinosaurs) on how fossils help scientists infer features of dead animals. The fossils also help the scientists understand how animals acted, what type of food they ate and where they lived. </a:t>
            </a:r>
          </a:p>
          <a:p>
            <a:pPr lvl="0" rtl="0">
              <a:spcBef>
                <a:spcPts val="0"/>
              </a:spcBef>
              <a:buNone/>
            </a:pPr>
            <a:r>
              <a:rPr lang="en"/>
              <a:t>Explain the picture:  These fossils were recently found in Australia. They were dated to be around 3.5 billion years ago. “If we were to go back in Australia and went to the beach we would see </a:t>
            </a:r>
            <a:r>
              <a:rPr lang="en">
                <a:solidFill>
                  <a:srgbClr val="333333"/>
                </a:solidFill>
              </a:rPr>
              <a:t>slimy mass of purple or brown fibres emitting this stench of sulphur compounds  (insert fun question-how many of you know what rotten eggs smell like?) but living very happily”.</a:t>
            </a:r>
          </a:p>
          <a:p>
            <a:pPr>
              <a:spcBef>
                <a:spcPts val="0"/>
              </a:spcBef>
              <a:buNone/>
            </a:pPr>
            <a:r>
              <a:rPr lang="en">
                <a:solidFill>
                  <a:srgbClr val="333333"/>
                </a:solidFill>
              </a:rPr>
              <a:t>Then conclude with: fossils help us realize what happened years before, what kind of animals lived before humans did, and what caused the decease of so many creatures. Then go more in-depth with mass extinctions.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000"/>
              <a:t>Teacher’s note: Focus on the fact that this extinction targeted mainly the sea creatures. Explain how the consequences of climate change can lead to such drastic measures. Main reason for climate change- the ice age. The ice sheet in the southern hemisphere caused climate change and fall in the sea level. This change caused a disordered society amongst the animals. </a:t>
            </a:r>
          </a:p>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000"/>
              <a:t>Teacher’s note: Explain why this extinction affected mostly animals that lived in shallow seas.  With the asteroid impacts and other climate changes, sea levels had less oxygen. Little to no oxygen make it hard for organisms to live. New soil -&gt; hard for organisms to survive and adapt. </a:t>
            </a:r>
          </a:p>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000"/>
              <a:t>Teachers note: Explain why this mass extinction in particular is called “Great Dying”. It’s called “Great Dying” because staggering 96% of species died out. All life on Earth today is descended from the 4% of species that survived. </a:t>
            </a:r>
          </a:p>
          <a:p>
            <a:pPr>
              <a:spcBef>
                <a:spcPts val="0"/>
              </a:spcBef>
              <a:buNone/>
            </a:pPr>
            <a:r>
              <a:rPr lang="en" sz="1000"/>
              <a:t>A drop in oxygen levels and a decrease in sea levels caused many marine creatures to die. Once an important animal dies, it affects the whole food chain and other ecosystems and populations as well. Since many organisms depend on oxygen as well, the insects were also affected as they faced their mass extinction.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Teacher’s note: This extinction period mainly affected marine reptiles, large amphibians, reef-building creatures and molluscs are examples of aquatic organisms that were heavily affected. State that although, roughly half of all the animals or organisms that were alive eventually died, plants were hardly affected. </a:t>
            </a:r>
          </a:p>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alpha val="0"/>
              </a:srgbClr>
            </a:gs>
            <a:gs pos="39999">
              <a:srgbClr val="85C2FF"/>
            </a:gs>
            <a:gs pos="70000">
              <a:srgbClr val="C4D6EB"/>
            </a:gs>
            <a:gs pos="100000">
              <a:srgbClr val="FFEBFA"/>
            </a:gs>
          </a:gsLst>
          <a:lin ang="5400000" scaled="0"/>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1809750"/>
            <a:ext cx="5448928" cy="1569660"/>
          </a:xfrm>
          <a:prstGeom prst="rect">
            <a:avLst/>
          </a:prstGeom>
          <a:noFill/>
        </p:spPr>
        <p:txBody>
          <a:bodyPr wrap="none" lIns="91440" tIns="45720" rIns="91440" bIns="45720">
            <a:spAutoFit/>
          </a:bodyPr>
          <a:lstStyle/>
          <a:p>
            <a:pPr algn="ctr"/>
            <a:r>
              <a:rPr lang="en-US" sz="9600" b="1" dirty="0" smtClean="0">
                <a:ln w="12700">
                  <a:solidFill>
                    <a:schemeClr val="tx2">
                      <a:satMod val="155000"/>
                    </a:schemeClr>
                  </a:solidFill>
                  <a:prstDash val="solid"/>
                </a:ln>
                <a:blipFill>
                  <a:blip r:embed="rId2"/>
                  <a:tile tx="0" ty="0" sx="100000" sy="100000" flip="none" algn="tl"/>
                </a:blipFill>
                <a:effectLst>
                  <a:outerShdw blurRad="41275" dist="20320" dir="1800000" algn="tl" rotWithShape="0">
                    <a:srgbClr val="000000">
                      <a:alpha val="40000"/>
                    </a:srgbClr>
                  </a:outerShdw>
                </a:effectLst>
              </a:rPr>
              <a:t>FOSSILS</a:t>
            </a:r>
            <a:endParaRPr lang="en-US" sz="9600" b="1" cap="none" spc="0" dirty="0">
              <a:ln w="10541" cmpd="sng">
                <a:solidFill>
                  <a:srgbClr val="7D7D7D">
                    <a:tint val="100000"/>
                    <a:shade val="100000"/>
                    <a:satMod val="110000"/>
                  </a:srgbClr>
                </a:solidFill>
                <a:prstDash val="solid"/>
              </a:ln>
              <a:blipFill>
                <a:blip r:embed="rId2"/>
                <a:tile tx="0" ty="0" sx="100000" sy="100000" flip="none" algn="tl"/>
              </a:blip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Fourth Mass Extinction</a:t>
            </a:r>
          </a:p>
        </p:txBody>
      </p:sp>
      <p:sp>
        <p:nvSpPr>
          <p:cNvPr id="190" name="Shape 190"/>
          <p:cNvSpPr txBox="1">
            <a:spLocks noGrp="1"/>
          </p:cNvSpPr>
          <p:nvPr>
            <p:ph type="body" idx="1"/>
          </p:nvPr>
        </p:nvSpPr>
        <p:spPr>
          <a:xfrm>
            <a:off x="457200" y="985850"/>
            <a:ext cx="8229600" cy="818100"/>
          </a:xfrm>
          <a:prstGeom prst="rect">
            <a:avLst/>
          </a:prstGeom>
        </p:spPr>
        <p:txBody>
          <a:bodyPr lIns="91425" tIns="91425" rIns="91425" bIns="91425" anchor="t" anchorCtr="0">
            <a:noAutofit/>
          </a:bodyPr>
          <a:lstStyle/>
          <a:p>
            <a:pPr marL="76200" lvl="0" indent="0" rtl="0">
              <a:lnSpc>
                <a:spcPct val="46153"/>
              </a:lnSpc>
              <a:spcBef>
                <a:spcPts val="0"/>
              </a:spcBef>
              <a:buNone/>
            </a:pPr>
            <a:r>
              <a:rPr lang="en" sz="3900" b="1"/>
              <a:t>Triassic-Jurassic mass extinction</a:t>
            </a:r>
          </a:p>
        </p:txBody>
      </p:sp>
      <p:sp>
        <p:nvSpPr>
          <p:cNvPr id="191" name="Shape 191"/>
          <p:cNvSpPr txBox="1"/>
          <p:nvPr/>
        </p:nvSpPr>
        <p:spPr>
          <a:xfrm>
            <a:off x="562575" y="2071700"/>
            <a:ext cx="4455899" cy="23414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200 Million years ago</a:t>
            </a:r>
          </a:p>
          <a:p>
            <a:pPr marL="457200" lvl="0" indent="-381000" rtl="0">
              <a:spcBef>
                <a:spcPts val="0"/>
              </a:spcBef>
              <a:buClr>
                <a:srgbClr val="000000"/>
              </a:buClr>
              <a:buSzPct val="100000"/>
              <a:buFont typeface="Arial"/>
              <a:buChar char="➢"/>
            </a:pPr>
            <a:r>
              <a:rPr lang="en" sz="2400"/>
              <a:t>caused by climate change, flood eruptions, and asteroids</a:t>
            </a:r>
          </a:p>
          <a:p>
            <a:pPr marL="457200" lvl="0" indent="-381000" rtl="0">
              <a:spcBef>
                <a:spcPts val="0"/>
              </a:spcBef>
              <a:buClr>
                <a:srgbClr val="000000"/>
              </a:buClr>
              <a:buSzPct val="100000"/>
              <a:buFont typeface="Arial"/>
              <a:buChar char="➢"/>
            </a:pPr>
            <a:r>
              <a:rPr lang="en" sz="2400"/>
              <a:t>many marine creatures died</a:t>
            </a:r>
          </a:p>
        </p:txBody>
      </p:sp>
      <p:pic>
        <p:nvPicPr>
          <p:cNvPr id="192" name="Shape 192"/>
          <p:cNvPicPr preferRelativeResize="0"/>
          <p:nvPr/>
        </p:nvPicPr>
        <p:blipFill>
          <a:blip r:embed="rId3"/>
          <a:stretch>
            <a:fillRect/>
          </a:stretch>
        </p:blipFill>
        <p:spPr>
          <a:xfrm>
            <a:off x="5018500" y="2000850"/>
            <a:ext cx="3908800" cy="2412475"/>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Fifth Mass Extinction</a:t>
            </a:r>
          </a:p>
        </p:txBody>
      </p:sp>
      <p:sp>
        <p:nvSpPr>
          <p:cNvPr id="198" name="Shape 198"/>
          <p:cNvSpPr txBox="1">
            <a:spLocks noGrp="1"/>
          </p:cNvSpPr>
          <p:nvPr>
            <p:ph type="body" idx="1"/>
          </p:nvPr>
        </p:nvSpPr>
        <p:spPr>
          <a:xfrm>
            <a:off x="390600" y="971200"/>
            <a:ext cx="8362800" cy="698999"/>
          </a:xfrm>
          <a:prstGeom prst="rect">
            <a:avLst/>
          </a:prstGeom>
        </p:spPr>
        <p:txBody>
          <a:bodyPr lIns="91425" tIns="91425" rIns="91425" bIns="91425" anchor="t" anchorCtr="0">
            <a:noAutofit/>
          </a:bodyPr>
          <a:lstStyle/>
          <a:p>
            <a:pPr marL="76200" lvl="0" indent="0" rtl="0">
              <a:lnSpc>
                <a:spcPct val="46153"/>
              </a:lnSpc>
              <a:spcBef>
                <a:spcPts val="0"/>
              </a:spcBef>
              <a:buNone/>
            </a:pPr>
            <a:r>
              <a:rPr lang="en" sz="3600" b="1"/>
              <a:t>Cretaceous-Tertiary mass extinction</a:t>
            </a:r>
          </a:p>
        </p:txBody>
      </p:sp>
      <p:pic>
        <p:nvPicPr>
          <p:cNvPr id="199" name="Shape 199"/>
          <p:cNvPicPr preferRelativeResize="0"/>
          <p:nvPr/>
        </p:nvPicPr>
        <p:blipFill>
          <a:blip r:embed="rId3"/>
          <a:stretch>
            <a:fillRect/>
          </a:stretch>
        </p:blipFill>
        <p:spPr>
          <a:xfrm>
            <a:off x="5525675" y="2035925"/>
            <a:ext cx="3044225" cy="2529574"/>
          </a:xfrm>
          <a:prstGeom prst="rect">
            <a:avLst/>
          </a:prstGeom>
        </p:spPr>
      </p:pic>
      <p:sp>
        <p:nvSpPr>
          <p:cNvPr id="200" name="Shape 200"/>
          <p:cNvSpPr txBox="1"/>
          <p:nvPr/>
        </p:nvSpPr>
        <p:spPr>
          <a:xfrm>
            <a:off x="323275" y="1952925"/>
            <a:ext cx="5036700" cy="28416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65 million years ago</a:t>
            </a:r>
          </a:p>
          <a:p>
            <a:pPr marL="457200" lvl="0" indent="-381000" rtl="0">
              <a:spcBef>
                <a:spcPts val="0"/>
              </a:spcBef>
              <a:buClr>
                <a:srgbClr val="000000"/>
              </a:buClr>
              <a:buSzPct val="100000"/>
              <a:buFont typeface="Arial"/>
              <a:buChar char="➢"/>
            </a:pPr>
            <a:r>
              <a:rPr lang="en" sz="2400"/>
              <a:t>famous for the death of dinosaurs</a:t>
            </a:r>
          </a:p>
          <a:p>
            <a:pPr marL="457200" lvl="0" indent="-381000" rtl="0">
              <a:spcBef>
                <a:spcPts val="0"/>
              </a:spcBef>
              <a:buClr>
                <a:srgbClr val="000000"/>
              </a:buClr>
              <a:buSzPct val="100000"/>
              <a:buFont typeface="Arial"/>
              <a:buChar char="➢"/>
            </a:pPr>
            <a:r>
              <a:rPr lang="en" sz="2400"/>
              <a:t>caused by flood eruptions --&gt; hardly any more water</a:t>
            </a:r>
          </a:p>
          <a:p>
            <a:pPr marL="457200" lvl="0" indent="-381000">
              <a:spcBef>
                <a:spcPts val="0"/>
              </a:spcBef>
              <a:buClr>
                <a:srgbClr val="000000"/>
              </a:buClr>
              <a:buSzPct val="100000"/>
              <a:buFont typeface="Arial"/>
              <a:buChar char="➢"/>
            </a:pPr>
            <a:r>
              <a:rPr lang="en" sz="2400"/>
              <a:t>also caused by a meteorite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Possible Sixth Mass Extinction?</a:t>
            </a:r>
          </a:p>
        </p:txBody>
      </p:sp>
      <p:sp>
        <p:nvSpPr>
          <p:cNvPr id="206" name="Shape 206"/>
          <p:cNvSpPr txBox="1">
            <a:spLocks noGrp="1"/>
          </p:cNvSpPr>
          <p:nvPr>
            <p:ph type="body" idx="1"/>
          </p:nvPr>
        </p:nvSpPr>
        <p:spPr>
          <a:xfrm>
            <a:off x="457200" y="1200150"/>
            <a:ext cx="6545700" cy="1978199"/>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a:t>plants, animals are dying off </a:t>
            </a:r>
          </a:p>
          <a:p>
            <a:pPr marL="457200" lvl="0" indent="-419100" rtl="0">
              <a:spcBef>
                <a:spcPts val="0"/>
              </a:spcBef>
              <a:buClr>
                <a:srgbClr val="000000"/>
              </a:buClr>
              <a:buSzPct val="100000"/>
              <a:buFont typeface="Arial"/>
              <a:buChar char="➢"/>
            </a:pPr>
            <a:r>
              <a:rPr lang="en"/>
              <a:t>not caused by natural disasters </a:t>
            </a:r>
          </a:p>
          <a:p>
            <a:pPr marL="0" lvl="0" indent="0">
              <a:spcBef>
                <a:spcPts val="0"/>
              </a:spcBef>
              <a:buNone/>
            </a:pPr>
            <a:r>
              <a:rPr lang="en"/>
              <a:t>		.... but caused by what or who?</a:t>
            </a:r>
          </a:p>
        </p:txBody>
      </p:sp>
      <p:pic>
        <p:nvPicPr>
          <p:cNvPr id="207" name="Shape 207"/>
          <p:cNvPicPr preferRelativeResize="0"/>
          <p:nvPr/>
        </p:nvPicPr>
        <p:blipFill>
          <a:blip r:embed="rId3"/>
          <a:stretch>
            <a:fillRect/>
          </a:stretch>
        </p:blipFill>
        <p:spPr>
          <a:xfrm>
            <a:off x="6720050" y="2064350"/>
            <a:ext cx="2269799" cy="2929425"/>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Why are fossils so important? </a:t>
            </a:r>
          </a:p>
        </p:txBody>
      </p:sp>
      <p:pic>
        <p:nvPicPr>
          <p:cNvPr id="213" name="Shape 213"/>
          <p:cNvPicPr preferRelativeResize="0"/>
          <p:nvPr/>
        </p:nvPicPr>
        <p:blipFill>
          <a:blip r:embed="rId3"/>
          <a:stretch>
            <a:fillRect/>
          </a:stretch>
        </p:blipFill>
        <p:spPr>
          <a:xfrm>
            <a:off x="373075" y="1200150"/>
            <a:ext cx="4191000" cy="3800475"/>
          </a:xfrm>
          <a:prstGeom prst="rect">
            <a:avLst/>
          </a:prstGeom>
        </p:spPr>
      </p:pic>
      <p:pic>
        <p:nvPicPr>
          <p:cNvPr id="214" name="Shape 214"/>
          <p:cNvPicPr preferRelativeResize="0"/>
          <p:nvPr/>
        </p:nvPicPr>
        <p:blipFill>
          <a:blip r:embed="rId4"/>
          <a:stretch>
            <a:fillRect/>
          </a:stretch>
        </p:blipFill>
        <p:spPr>
          <a:xfrm>
            <a:off x="4564075" y="1200150"/>
            <a:ext cx="2667000" cy="1714500"/>
          </a:xfrm>
          <a:prstGeom prst="rect">
            <a:avLst/>
          </a:prstGeom>
        </p:spPr>
      </p:pic>
      <p:pic>
        <p:nvPicPr>
          <p:cNvPr id="215" name="Shape 215"/>
          <p:cNvPicPr preferRelativeResize="0"/>
          <p:nvPr/>
        </p:nvPicPr>
        <p:blipFill>
          <a:blip r:embed="rId5"/>
          <a:stretch>
            <a:fillRect/>
          </a:stretch>
        </p:blipFill>
        <p:spPr>
          <a:xfrm>
            <a:off x="4564075" y="2914650"/>
            <a:ext cx="2667000" cy="2085975"/>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Who studies fossils? </a:t>
            </a:r>
          </a:p>
        </p:txBody>
      </p:sp>
      <p:sp>
        <p:nvSpPr>
          <p:cNvPr id="132" name="Shape 132"/>
          <p:cNvSpPr txBox="1">
            <a:spLocks noGrp="1"/>
          </p:cNvSpPr>
          <p:nvPr>
            <p:ph type="body" idx="1"/>
          </p:nvPr>
        </p:nvSpPr>
        <p:spPr>
          <a:xfrm>
            <a:off x="457200" y="1200150"/>
            <a:ext cx="4969499" cy="3725699"/>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b="1"/>
              <a:t>Paleontologists </a:t>
            </a:r>
          </a:p>
          <a:p>
            <a:pPr lvl="0" rtl="0">
              <a:spcBef>
                <a:spcPts val="0"/>
              </a:spcBef>
              <a:buNone/>
            </a:pPr>
            <a:endParaRPr b="1"/>
          </a:p>
          <a:p>
            <a:pPr marL="457200" lvl="0" indent="-419100" rtl="0">
              <a:spcBef>
                <a:spcPts val="0"/>
              </a:spcBef>
              <a:buClr>
                <a:srgbClr val="000000"/>
              </a:buClr>
              <a:buSzPct val="100000"/>
              <a:buFont typeface="Arial"/>
              <a:buChar char="❏"/>
            </a:pPr>
            <a:r>
              <a:rPr lang="en" b="1"/>
              <a:t>Paleontology: </a:t>
            </a:r>
            <a:r>
              <a:rPr lang="en"/>
              <a:t>study  of fossils</a:t>
            </a:r>
          </a:p>
          <a:p>
            <a:pPr lvl="0">
              <a:spcBef>
                <a:spcPts val="0"/>
              </a:spcBef>
              <a:buNone/>
            </a:pPr>
            <a:endParaRPr b="1"/>
          </a:p>
        </p:txBody>
      </p:sp>
      <p:pic>
        <p:nvPicPr>
          <p:cNvPr id="133" name="Shape 133"/>
          <p:cNvPicPr preferRelativeResize="0"/>
          <p:nvPr/>
        </p:nvPicPr>
        <p:blipFill>
          <a:blip r:embed="rId3"/>
          <a:stretch>
            <a:fillRect/>
          </a:stretch>
        </p:blipFill>
        <p:spPr>
          <a:xfrm>
            <a:off x="5426700" y="2471500"/>
            <a:ext cx="3562675" cy="2671999"/>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100053"/>
            <a:ext cx="8229600" cy="857400"/>
          </a:xfrm>
          <a:prstGeom prst="rect">
            <a:avLst/>
          </a:prstGeom>
        </p:spPr>
        <p:txBody>
          <a:bodyPr lIns="91425" tIns="91425" rIns="91425" bIns="91425" anchor="b" anchorCtr="0">
            <a:noAutofit/>
          </a:bodyPr>
          <a:lstStyle/>
          <a:p>
            <a:pPr>
              <a:spcBef>
                <a:spcPts val="0"/>
              </a:spcBef>
              <a:buNone/>
            </a:pPr>
            <a:r>
              <a:rPr lang="en"/>
              <a:t>Fossils: </a:t>
            </a:r>
          </a:p>
        </p:txBody>
      </p:sp>
      <p:sp>
        <p:nvSpPr>
          <p:cNvPr id="139" name="Shape 139"/>
          <p:cNvSpPr txBox="1">
            <a:spLocks noGrp="1"/>
          </p:cNvSpPr>
          <p:nvPr>
            <p:ph type="body" idx="1"/>
          </p:nvPr>
        </p:nvSpPr>
        <p:spPr>
          <a:xfrm>
            <a:off x="88375" y="957450"/>
            <a:ext cx="8787300" cy="3848699"/>
          </a:xfrm>
          <a:prstGeom prst="rect">
            <a:avLst/>
          </a:prstGeom>
        </p:spPr>
        <p:txBody>
          <a:bodyPr lIns="91425" tIns="91425" rIns="91425" bIns="91425" anchor="t" anchorCtr="0">
            <a:noAutofit/>
          </a:bodyPr>
          <a:lstStyle/>
          <a:p>
            <a:pPr lvl="0" rtl="0">
              <a:spcBef>
                <a:spcPts val="0"/>
              </a:spcBef>
              <a:buNone/>
            </a:pPr>
            <a:r>
              <a:rPr lang="en"/>
              <a:t>a) </a:t>
            </a:r>
            <a:r>
              <a:rPr lang="en" u="sng"/>
              <a:t>body fossils</a:t>
            </a:r>
            <a:r>
              <a:rPr lang="en"/>
              <a:t>: remains of an animal </a:t>
            </a:r>
            <a:r>
              <a:rPr lang="en" i="1"/>
              <a:t>ex: bones</a:t>
            </a:r>
          </a:p>
          <a:p>
            <a:pPr lvl="0" rtl="0">
              <a:spcBef>
                <a:spcPts val="0"/>
              </a:spcBef>
              <a:buNone/>
            </a:pPr>
            <a:endParaRPr i="1"/>
          </a:p>
          <a:p>
            <a:pPr lvl="0" rtl="0">
              <a:spcBef>
                <a:spcPts val="0"/>
              </a:spcBef>
              <a:buNone/>
            </a:pPr>
            <a:endParaRPr/>
          </a:p>
          <a:p>
            <a:pPr lvl="0" rtl="0">
              <a:spcBef>
                <a:spcPts val="0"/>
              </a:spcBef>
              <a:buNone/>
            </a:pPr>
            <a:r>
              <a:rPr lang="en"/>
              <a:t>b) </a:t>
            </a:r>
            <a:r>
              <a:rPr lang="en" u="sng"/>
              <a:t>trace fossils</a:t>
            </a:r>
            <a:r>
              <a:rPr lang="en"/>
              <a:t>: remains of activities </a:t>
            </a:r>
            <a:r>
              <a:rPr lang="en" i="1"/>
              <a:t>ex: footprints, shells, nests</a:t>
            </a:r>
          </a:p>
          <a:p>
            <a:pPr>
              <a:spcBef>
                <a:spcPts val="0"/>
              </a:spcBef>
              <a:buNone/>
            </a:pPr>
            <a:endParaRPr/>
          </a:p>
        </p:txBody>
      </p:sp>
      <p:pic>
        <p:nvPicPr>
          <p:cNvPr id="140" name="Shape 140"/>
          <p:cNvPicPr preferRelativeResize="0"/>
          <p:nvPr/>
        </p:nvPicPr>
        <p:blipFill>
          <a:blip r:embed="rId3"/>
          <a:stretch>
            <a:fillRect/>
          </a:stretch>
        </p:blipFill>
        <p:spPr>
          <a:xfrm>
            <a:off x="2516025" y="3369650"/>
            <a:ext cx="2764049" cy="1293299"/>
          </a:xfrm>
          <a:prstGeom prst="rect">
            <a:avLst/>
          </a:prstGeom>
        </p:spPr>
      </p:pic>
      <p:pic>
        <p:nvPicPr>
          <p:cNvPr id="141" name="Shape 141"/>
          <p:cNvPicPr preferRelativeResize="0"/>
          <p:nvPr/>
        </p:nvPicPr>
        <p:blipFill>
          <a:blip r:embed="rId4"/>
          <a:stretch>
            <a:fillRect/>
          </a:stretch>
        </p:blipFill>
        <p:spPr>
          <a:xfrm>
            <a:off x="2570825" y="1579574"/>
            <a:ext cx="2654450" cy="1121499"/>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How are fossils formed?</a:t>
            </a:r>
          </a:p>
        </p:txBody>
      </p:sp>
      <p:sp>
        <p:nvSpPr>
          <p:cNvPr id="147" name="Shape 147"/>
          <p:cNvSpPr txBox="1">
            <a:spLocks noGrp="1"/>
          </p:cNvSpPr>
          <p:nvPr>
            <p:ph type="body" idx="1"/>
          </p:nvPr>
        </p:nvSpPr>
        <p:spPr>
          <a:xfrm>
            <a:off x="3878550" y="1063375"/>
            <a:ext cx="4808400" cy="3950099"/>
          </a:xfrm>
          <a:prstGeom prst="rect">
            <a:avLst/>
          </a:prstGeom>
        </p:spPr>
        <p:txBody>
          <a:bodyPr lIns="91425" tIns="91425" rIns="91425" bIns="91425" anchor="t" anchorCtr="0">
            <a:noAutofit/>
          </a:bodyPr>
          <a:lstStyle/>
          <a:p>
            <a:pPr lvl="0" rtl="0">
              <a:spcBef>
                <a:spcPts val="0"/>
              </a:spcBef>
              <a:buNone/>
            </a:pPr>
            <a:r>
              <a:rPr lang="en" sz="2800"/>
              <a:t>1. Fossils start forming when a living thing or its  traces are buried by mud, dirt, or ash.</a:t>
            </a:r>
          </a:p>
          <a:p>
            <a:pPr lvl="0" rtl="0">
              <a:spcBef>
                <a:spcPts val="0"/>
              </a:spcBef>
              <a:buNone/>
            </a:pPr>
            <a:endParaRPr sz="2800"/>
          </a:p>
          <a:p>
            <a:pPr lvl="0" rtl="0">
              <a:spcBef>
                <a:spcPts val="0"/>
              </a:spcBef>
              <a:buNone/>
            </a:pPr>
            <a:r>
              <a:rPr lang="en" sz="2800"/>
              <a:t>2. Soft parts rot away, and only hard parts remain/are preserved. </a:t>
            </a:r>
          </a:p>
        </p:txBody>
      </p:sp>
      <p:pic>
        <p:nvPicPr>
          <p:cNvPr id="148" name="Shape 148"/>
          <p:cNvPicPr preferRelativeResize="0"/>
          <p:nvPr/>
        </p:nvPicPr>
        <p:blipFill>
          <a:blip r:embed="rId3"/>
          <a:stretch>
            <a:fillRect/>
          </a:stretch>
        </p:blipFill>
        <p:spPr>
          <a:xfrm>
            <a:off x="652350" y="1371550"/>
            <a:ext cx="2533650" cy="3333750"/>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312075" y="280900"/>
            <a:ext cx="4776000" cy="4807199"/>
          </a:xfrm>
          <a:prstGeom prst="rect">
            <a:avLst/>
          </a:prstGeom>
        </p:spPr>
        <p:txBody>
          <a:bodyPr lIns="91425" tIns="91425" rIns="91425" bIns="91425" anchor="t" anchorCtr="0">
            <a:noAutofit/>
          </a:bodyPr>
          <a:lstStyle/>
          <a:p>
            <a:pPr marL="457200" lvl="0" indent="-406400" rtl="0">
              <a:spcBef>
                <a:spcPts val="0"/>
              </a:spcBef>
              <a:buClr>
                <a:schemeClr val="dk1"/>
              </a:buClr>
              <a:buSzPct val="100000"/>
              <a:buFont typeface="Arial"/>
              <a:buChar char="★"/>
            </a:pPr>
            <a:r>
              <a:rPr lang="en" sz="2800">
                <a:solidFill>
                  <a:schemeClr val="dk1"/>
                </a:solidFill>
              </a:rPr>
              <a:t>animals that die near lakes, oceans, or rivers will fossilize faster</a:t>
            </a:r>
          </a:p>
          <a:p>
            <a:pPr lvl="0" rtl="0">
              <a:spcBef>
                <a:spcPts val="0"/>
              </a:spcBef>
              <a:buNone/>
            </a:pPr>
            <a:endParaRPr sz="2800">
              <a:solidFill>
                <a:schemeClr val="dk1"/>
              </a:solidFill>
            </a:endParaRPr>
          </a:p>
          <a:p>
            <a:pPr marL="457200" lvl="0" indent="-406400" rtl="0">
              <a:spcBef>
                <a:spcPts val="0"/>
              </a:spcBef>
              <a:buClr>
                <a:schemeClr val="dk1"/>
              </a:buClr>
              <a:buSzPct val="100000"/>
              <a:buFont typeface="Arial"/>
              <a:buChar char="★"/>
            </a:pPr>
            <a:r>
              <a:rPr lang="en" sz="2800">
                <a:solidFill>
                  <a:schemeClr val="dk1"/>
                </a:solidFill>
              </a:rPr>
              <a:t>heavy layers of soil --&gt; sedimentary layers</a:t>
            </a:r>
          </a:p>
          <a:p>
            <a:pPr lvl="0" rtl="0">
              <a:spcBef>
                <a:spcPts val="0"/>
              </a:spcBef>
              <a:buNone/>
            </a:pPr>
            <a:endParaRPr sz="2800">
              <a:solidFill>
                <a:schemeClr val="dk1"/>
              </a:solidFill>
            </a:endParaRPr>
          </a:p>
          <a:p>
            <a:pPr marL="457200" lvl="0" indent="-406400">
              <a:spcBef>
                <a:spcPts val="0"/>
              </a:spcBef>
              <a:buClr>
                <a:schemeClr val="dk1"/>
              </a:buClr>
              <a:buSzPct val="100000"/>
              <a:buFont typeface="Arial"/>
              <a:buChar char="★"/>
            </a:pPr>
            <a:r>
              <a:rPr lang="en" sz="2800">
                <a:solidFill>
                  <a:schemeClr val="dk1"/>
                </a:solidFill>
              </a:rPr>
              <a:t>the quicker the animal is buried the better condition the bones will be.</a:t>
            </a:r>
          </a:p>
        </p:txBody>
      </p:sp>
      <p:pic>
        <p:nvPicPr>
          <p:cNvPr id="154" name="Shape 154"/>
          <p:cNvPicPr preferRelativeResize="0"/>
          <p:nvPr/>
        </p:nvPicPr>
        <p:blipFill>
          <a:blip r:embed="rId3"/>
          <a:stretch>
            <a:fillRect/>
          </a:stretch>
        </p:blipFill>
        <p:spPr>
          <a:xfrm>
            <a:off x="5088075" y="527325"/>
            <a:ext cx="3926899" cy="4020499"/>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b="0"/>
              <a:t>Why are fossils important?</a:t>
            </a:r>
          </a:p>
        </p:txBody>
      </p:sp>
      <p:sp>
        <p:nvSpPr>
          <p:cNvPr id="160" name="Shape 160"/>
          <p:cNvSpPr txBox="1">
            <a:spLocks noGrp="1"/>
          </p:cNvSpPr>
          <p:nvPr>
            <p:ph type="body" idx="1"/>
          </p:nvPr>
        </p:nvSpPr>
        <p:spPr>
          <a:xfrm>
            <a:off x="336250" y="1138250"/>
            <a:ext cx="6090300" cy="3725699"/>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a:t>Tell us about the oldest animals that lived on Earth (3.8 billion years ago).</a:t>
            </a:r>
          </a:p>
          <a:p>
            <a:pPr marL="457200" lvl="0" indent="-419100" rtl="0">
              <a:spcBef>
                <a:spcPts val="0"/>
              </a:spcBef>
              <a:buClr>
                <a:srgbClr val="000000"/>
              </a:buClr>
              <a:buSzPct val="100000"/>
              <a:buFont typeface="Arial"/>
              <a:buChar char="❏"/>
            </a:pPr>
            <a:r>
              <a:rPr lang="en"/>
              <a:t>Show how animals used to look like/act.</a:t>
            </a:r>
          </a:p>
          <a:p>
            <a:pPr marL="457200" lvl="0" indent="-419100" rtl="0">
              <a:spcBef>
                <a:spcPts val="0"/>
              </a:spcBef>
              <a:buClr>
                <a:srgbClr val="000000"/>
              </a:buClr>
              <a:buSzPct val="100000"/>
              <a:buFont typeface="Arial"/>
              <a:buChar char="❏"/>
            </a:pPr>
            <a:r>
              <a:rPr lang="en"/>
              <a:t>Time periods of each animal and its activities</a:t>
            </a:r>
          </a:p>
        </p:txBody>
      </p:sp>
      <p:pic>
        <p:nvPicPr>
          <p:cNvPr id="161" name="Shape 161"/>
          <p:cNvPicPr preferRelativeResize="0"/>
          <p:nvPr/>
        </p:nvPicPr>
        <p:blipFill>
          <a:blip r:embed="rId3"/>
          <a:stretch>
            <a:fillRect/>
          </a:stretch>
        </p:blipFill>
        <p:spPr>
          <a:xfrm>
            <a:off x="6297925" y="1653000"/>
            <a:ext cx="2660599" cy="2493249"/>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First Mass Extinction</a:t>
            </a:r>
          </a:p>
        </p:txBody>
      </p:sp>
      <p:sp>
        <p:nvSpPr>
          <p:cNvPr id="167" name="Shape 167"/>
          <p:cNvSpPr txBox="1">
            <a:spLocks noGrp="1"/>
          </p:cNvSpPr>
          <p:nvPr>
            <p:ph type="body" idx="1"/>
          </p:nvPr>
        </p:nvSpPr>
        <p:spPr>
          <a:xfrm>
            <a:off x="249975" y="1164675"/>
            <a:ext cx="8740799" cy="3850799"/>
          </a:xfrm>
          <a:prstGeom prst="rect">
            <a:avLst/>
          </a:prstGeom>
        </p:spPr>
        <p:txBody>
          <a:bodyPr lIns="91425" tIns="91425" rIns="91425" bIns="91425" anchor="t" anchorCtr="0">
            <a:noAutofit/>
          </a:bodyPr>
          <a:lstStyle/>
          <a:p>
            <a:pPr marL="76200" lvl="0" indent="0" rtl="0">
              <a:lnSpc>
                <a:spcPct val="46153"/>
              </a:lnSpc>
              <a:spcBef>
                <a:spcPts val="0"/>
              </a:spcBef>
              <a:buClr>
                <a:schemeClr val="dk1"/>
              </a:buClr>
              <a:buSzPct val="28205"/>
              <a:buFont typeface="Arial"/>
              <a:buNone/>
            </a:pPr>
            <a:r>
              <a:rPr lang="en" sz="3900" b="1"/>
              <a:t>Ordovician-Silurian mass extinction</a:t>
            </a:r>
          </a:p>
          <a:p>
            <a:pPr marL="457200" lvl="0" indent="-419100" rtl="0">
              <a:spcBef>
                <a:spcPts val="0"/>
              </a:spcBef>
              <a:buClr>
                <a:srgbClr val="000000"/>
              </a:buClr>
              <a:buSzPct val="100000"/>
              <a:buFont typeface="Arial"/>
              <a:buChar char="➢"/>
            </a:pPr>
            <a:r>
              <a:rPr lang="en"/>
              <a:t>443 Million years ago</a:t>
            </a:r>
          </a:p>
          <a:p>
            <a:pPr marL="457200" lvl="0" indent="-419100" rtl="0">
              <a:spcBef>
                <a:spcPts val="0"/>
              </a:spcBef>
              <a:buClr>
                <a:srgbClr val="000000"/>
              </a:buClr>
              <a:buSzPct val="100000"/>
              <a:buFont typeface="Arial"/>
              <a:buChar char="➢"/>
            </a:pPr>
            <a:r>
              <a:rPr lang="en"/>
              <a:t>3rd largest extinction </a:t>
            </a:r>
          </a:p>
          <a:p>
            <a:pPr marL="457200" lvl="0" indent="-419100" rtl="0">
              <a:spcBef>
                <a:spcPts val="0"/>
              </a:spcBef>
              <a:buClr>
                <a:srgbClr val="000000"/>
              </a:buClr>
              <a:buSzPct val="100000"/>
              <a:buFont typeface="Arial"/>
              <a:buChar char="➢"/>
            </a:pPr>
            <a:r>
              <a:rPr lang="en"/>
              <a:t>mostly sea creatures</a:t>
            </a:r>
          </a:p>
          <a:p>
            <a:pPr marL="457200" lvl="0" indent="-419100" rtl="0">
              <a:spcBef>
                <a:spcPts val="0"/>
              </a:spcBef>
              <a:buClr>
                <a:srgbClr val="000000"/>
              </a:buClr>
              <a:buSzPct val="100000"/>
              <a:buFont typeface="Arial"/>
              <a:buChar char="➢"/>
            </a:pPr>
            <a:r>
              <a:rPr lang="en"/>
              <a:t>caused by climate </a:t>
            </a:r>
          </a:p>
          <a:p>
            <a:pPr lvl="0" rtl="0">
              <a:spcBef>
                <a:spcPts val="0"/>
              </a:spcBef>
              <a:buNone/>
            </a:pPr>
            <a:r>
              <a:rPr lang="en"/>
              <a:t>     changes</a:t>
            </a:r>
          </a:p>
        </p:txBody>
      </p:sp>
      <p:pic>
        <p:nvPicPr>
          <p:cNvPr id="168" name="Shape 168"/>
          <p:cNvPicPr preferRelativeResize="0"/>
          <p:nvPr/>
        </p:nvPicPr>
        <p:blipFill>
          <a:blip r:embed="rId3"/>
          <a:stretch>
            <a:fillRect/>
          </a:stretch>
        </p:blipFill>
        <p:spPr>
          <a:xfrm>
            <a:off x="4989825" y="2018950"/>
            <a:ext cx="3453225" cy="2131299"/>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Second Mass Extinction</a:t>
            </a:r>
          </a:p>
        </p:txBody>
      </p:sp>
      <p:sp>
        <p:nvSpPr>
          <p:cNvPr id="174" name="Shape 174"/>
          <p:cNvSpPr txBox="1">
            <a:spLocks noGrp="1"/>
          </p:cNvSpPr>
          <p:nvPr>
            <p:ph type="body" idx="1"/>
          </p:nvPr>
        </p:nvSpPr>
        <p:spPr>
          <a:xfrm>
            <a:off x="398075" y="1063375"/>
            <a:ext cx="8229600" cy="857400"/>
          </a:xfrm>
          <a:prstGeom prst="rect">
            <a:avLst/>
          </a:prstGeom>
        </p:spPr>
        <p:txBody>
          <a:bodyPr lIns="91425" tIns="91425" rIns="91425" bIns="91425" anchor="t" anchorCtr="0">
            <a:noAutofit/>
          </a:bodyPr>
          <a:lstStyle/>
          <a:p>
            <a:pPr marL="76200" lvl="0" indent="0" rtl="0">
              <a:lnSpc>
                <a:spcPct val="46153"/>
              </a:lnSpc>
              <a:spcBef>
                <a:spcPts val="0"/>
              </a:spcBef>
              <a:buClr>
                <a:schemeClr val="dk1"/>
              </a:buClr>
              <a:buSzPct val="27500"/>
              <a:buFont typeface="Arial"/>
              <a:buNone/>
            </a:pPr>
            <a:r>
              <a:rPr lang="en" sz="4000" b="1"/>
              <a:t>Late Devonian mass extinction</a:t>
            </a:r>
          </a:p>
          <a:p>
            <a:pPr>
              <a:spcBef>
                <a:spcPts val="0"/>
              </a:spcBef>
              <a:buNone/>
            </a:pPr>
            <a:endParaRPr sz="4000"/>
          </a:p>
        </p:txBody>
      </p:sp>
      <p:sp>
        <p:nvSpPr>
          <p:cNvPr id="175" name="Shape 175"/>
          <p:cNvSpPr txBox="1"/>
          <p:nvPr/>
        </p:nvSpPr>
        <p:spPr>
          <a:xfrm>
            <a:off x="484800" y="1903675"/>
            <a:ext cx="4514699" cy="3038699"/>
          </a:xfrm>
          <a:prstGeom prst="rect">
            <a:avLst/>
          </a:prstGeom>
        </p:spPr>
        <p:txBody>
          <a:bodyPr lIns="91425" tIns="91425" rIns="91425" bIns="91425" anchor="t" anchorCtr="0">
            <a:noAutofit/>
          </a:bodyPr>
          <a:lstStyle/>
          <a:p>
            <a:pPr marL="457200" lvl="0" indent="-393700" rtl="0">
              <a:spcBef>
                <a:spcPts val="0"/>
              </a:spcBef>
              <a:buClr>
                <a:srgbClr val="000000"/>
              </a:buClr>
              <a:buSzPct val="100000"/>
              <a:buFont typeface="Arial"/>
              <a:buChar char="➢"/>
            </a:pPr>
            <a:r>
              <a:rPr lang="en" sz="2600"/>
              <a:t>359 million years ago</a:t>
            </a:r>
          </a:p>
          <a:p>
            <a:pPr marL="457200" lvl="0" indent="-393700" rtl="0">
              <a:spcBef>
                <a:spcPts val="0"/>
              </a:spcBef>
              <a:buClr>
                <a:srgbClr val="000000"/>
              </a:buClr>
              <a:buSzPct val="100000"/>
              <a:buFont typeface="Arial"/>
              <a:buChar char="➢"/>
            </a:pPr>
            <a:r>
              <a:rPr lang="en" sz="2600"/>
              <a:t>¾ of the species died</a:t>
            </a:r>
          </a:p>
          <a:p>
            <a:pPr marL="457200" lvl="0" indent="-393700" rtl="0">
              <a:spcBef>
                <a:spcPts val="0"/>
              </a:spcBef>
              <a:buClr>
                <a:srgbClr val="000000"/>
              </a:buClr>
              <a:buSzPct val="100000"/>
              <a:buFont typeface="Arial"/>
              <a:buChar char="➢"/>
            </a:pPr>
            <a:r>
              <a:rPr lang="en" sz="2600"/>
              <a:t>caused by changes in sea levels, asteroid impacts, climate change</a:t>
            </a:r>
          </a:p>
          <a:p>
            <a:pPr marL="457200" lvl="0" indent="-393700" rtl="0">
              <a:spcBef>
                <a:spcPts val="0"/>
              </a:spcBef>
              <a:buClr>
                <a:srgbClr val="000000"/>
              </a:buClr>
              <a:buSzPct val="100000"/>
              <a:buFont typeface="Arial"/>
              <a:buChar char="➢"/>
            </a:pPr>
            <a:r>
              <a:rPr lang="en" sz="2600"/>
              <a:t>affected mostly animals that lived in shallow seas </a:t>
            </a:r>
          </a:p>
        </p:txBody>
      </p:sp>
      <p:pic>
        <p:nvPicPr>
          <p:cNvPr id="176" name="Shape 176"/>
          <p:cNvPicPr preferRelativeResize="0"/>
          <p:nvPr/>
        </p:nvPicPr>
        <p:blipFill>
          <a:blip r:embed="rId3"/>
          <a:stretch>
            <a:fillRect/>
          </a:stretch>
        </p:blipFill>
        <p:spPr>
          <a:xfrm>
            <a:off x="4918100" y="2177150"/>
            <a:ext cx="3963249" cy="2446074"/>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Third Mass Extinction</a:t>
            </a:r>
          </a:p>
        </p:txBody>
      </p:sp>
      <p:sp>
        <p:nvSpPr>
          <p:cNvPr id="182" name="Shape 182"/>
          <p:cNvSpPr txBox="1">
            <a:spLocks noGrp="1"/>
          </p:cNvSpPr>
          <p:nvPr>
            <p:ph type="body" idx="1"/>
          </p:nvPr>
        </p:nvSpPr>
        <p:spPr>
          <a:xfrm>
            <a:off x="457200" y="926000"/>
            <a:ext cx="8229600" cy="857400"/>
          </a:xfrm>
          <a:prstGeom prst="rect">
            <a:avLst/>
          </a:prstGeom>
        </p:spPr>
        <p:txBody>
          <a:bodyPr lIns="91425" tIns="91425" rIns="91425" bIns="91425" anchor="t" anchorCtr="0">
            <a:noAutofit/>
          </a:bodyPr>
          <a:lstStyle/>
          <a:p>
            <a:pPr marL="76200" lvl="0" indent="0" rtl="0">
              <a:lnSpc>
                <a:spcPct val="46153"/>
              </a:lnSpc>
              <a:spcBef>
                <a:spcPts val="0"/>
              </a:spcBef>
              <a:buClr>
                <a:schemeClr val="dk1"/>
              </a:buClr>
              <a:buSzPct val="28205"/>
              <a:buFont typeface="Arial"/>
              <a:buNone/>
            </a:pPr>
            <a:r>
              <a:rPr lang="en" sz="3900" b="1"/>
              <a:t>Permian mass extinction</a:t>
            </a:r>
          </a:p>
          <a:p>
            <a:pPr>
              <a:spcBef>
                <a:spcPts val="0"/>
              </a:spcBef>
              <a:buNone/>
            </a:pPr>
            <a:endParaRPr/>
          </a:p>
        </p:txBody>
      </p:sp>
      <p:sp>
        <p:nvSpPr>
          <p:cNvPr id="183" name="Shape 183"/>
          <p:cNvSpPr txBox="1"/>
          <p:nvPr/>
        </p:nvSpPr>
        <p:spPr>
          <a:xfrm>
            <a:off x="457200" y="1774001"/>
            <a:ext cx="4112400" cy="3168900"/>
          </a:xfrm>
          <a:prstGeom prst="rect">
            <a:avLst/>
          </a:prstGeom>
        </p:spPr>
        <p:txBody>
          <a:bodyPr lIns="91425" tIns="91425" rIns="91425" bIns="91425" anchor="t" anchorCtr="0">
            <a:noAutofit/>
          </a:bodyPr>
          <a:lstStyle/>
          <a:p>
            <a:pPr marL="457200" lvl="0" indent="-355600" rtl="0">
              <a:spcBef>
                <a:spcPts val="0"/>
              </a:spcBef>
              <a:buClr>
                <a:srgbClr val="000000"/>
              </a:buClr>
              <a:buSzPct val="100000"/>
              <a:buFont typeface="Arial"/>
              <a:buChar char="➢"/>
            </a:pPr>
            <a:r>
              <a:rPr lang="en" sz="2000"/>
              <a:t>248 million years ago</a:t>
            </a:r>
          </a:p>
          <a:p>
            <a:pPr marL="457200" lvl="0" indent="-355600" rtl="0">
              <a:spcBef>
                <a:spcPts val="0"/>
              </a:spcBef>
              <a:buClr>
                <a:srgbClr val="000000"/>
              </a:buClr>
              <a:buSzPct val="100000"/>
              <a:buFont typeface="Arial"/>
              <a:buChar char="➢"/>
            </a:pPr>
            <a:r>
              <a:rPr lang="en" sz="2000"/>
              <a:t>“the Great Dying” </a:t>
            </a:r>
          </a:p>
          <a:p>
            <a:pPr marL="457200" lvl="0" indent="-355600" rtl="0">
              <a:spcBef>
                <a:spcPts val="0"/>
              </a:spcBef>
              <a:buClr>
                <a:srgbClr val="000000"/>
              </a:buClr>
              <a:buSzPct val="100000"/>
              <a:buFont typeface="Arial"/>
              <a:buChar char="➢"/>
            </a:pPr>
            <a:r>
              <a:rPr lang="en" sz="2000"/>
              <a:t>caused by an asteroid, flood eruptions, drop in oxygen, gas release, and decreased sea levels</a:t>
            </a:r>
          </a:p>
          <a:p>
            <a:pPr marL="457200" lvl="0" indent="-355600" rtl="0">
              <a:spcBef>
                <a:spcPts val="0"/>
              </a:spcBef>
              <a:buClr>
                <a:srgbClr val="000000"/>
              </a:buClr>
              <a:buSzPct val="100000"/>
              <a:buFont typeface="Arial"/>
              <a:buChar char="➢"/>
            </a:pPr>
            <a:r>
              <a:rPr lang="en" sz="2000"/>
              <a:t>marine creatures were greatly affected &amp; insects faced the only mass extinction.</a:t>
            </a:r>
          </a:p>
        </p:txBody>
      </p:sp>
      <p:pic>
        <p:nvPicPr>
          <p:cNvPr id="184" name="Shape 184"/>
          <p:cNvPicPr preferRelativeResize="0"/>
          <p:nvPr/>
        </p:nvPicPr>
        <p:blipFill>
          <a:blip r:embed="rId3"/>
          <a:stretch>
            <a:fillRect/>
          </a:stretch>
        </p:blipFill>
        <p:spPr>
          <a:xfrm>
            <a:off x="4674875" y="1917087"/>
            <a:ext cx="4226399" cy="2608475"/>
          </a:xfrm>
          <a:prstGeom prst="rect">
            <a:avLst/>
          </a:prstGeom>
        </p:spPr>
      </p:pic>
    </p:spTree>
  </p:cSld>
  <p:clrMapOvr>
    <a:masterClrMapping/>
  </p:clrMapOvr>
  <p:transitio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1164</Words>
  <PresentationFormat>On-screen Show (16:9)</PresentationFormat>
  <Paragraphs>75</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light-gradient</vt:lpstr>
      <vt:lpstr>Slide 1</vt:lpstr>
      <vt:lpstr>Who studies fossils? </vt:lpstr>
      <vt:lpstr>Fossils: </vt:lpstr>
      <vt:lpstr>How are fossils formed?</vt:lpstr>
      <vt:lpstr>Slide 5</vt:lpstr>
      <vt:lpstr>Why are fossils important?</vt:lpstr>
      <vt:lpstr>First Mass Extinction</vt:lpstr>
      <vt:lpstr>Second Mass Extinction</vt:lpstr>
      <vt:lpstr>Third Mass Extinction</vt:lpstr>
      <vt:lpstr>Fourth Mass Extinction</vt:lpstr>
      <vt:lpstr>Fifth Mass Extinction</vt:lpstr>
      <vt:lpstr>Possible Sixth Mass Extinction?</vt:lpstr>
      <vt:lpstr>Why are fossils so important?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Irene</dc:creator>
  <cp:lastModifiedBy>Irene</cp:lastModifiedBy>
  <cp:revision>1</cp:revision>
  <dcterms:modified xsi:type="dcterms:W3CDTF">2014-05-31T02:32:01Z</dcterms:modified>
</cp:coreProperties>
</file>