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Use the diagrams to explain the electromagnetic spectrum and how light is scattered and absorbed. Use examples of a real image and contrast it to a virtual image.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Use example of thunder and lightning.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1046558" x="685800"/>
            <a:ext cy="1102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2182817" x="685800"/>
            <a:ext cy="838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/>
        </p:txBody>
      </p:sp>
      <p:grpSp>
        <p:nvGrpSpPr>
          <p:cNvPr id="11" name="Shape 11"/>
          <p:cNvGrpSpPr/>
          <p:nvPr/>
        </p:nvGrpSpPr>
        <p:grpSpPr>
          <a:xfrm>
            <a:off y="3461599" x="0"/>
            <a:ext cy="1647971" cx="9144000"/>
            <a:chOff y="3690482" x="0"/>
            <a:chExt cy="850171" cx="9144000"/>
          </a:xfrm>
        </p:grpSpPr>
        <p:sp>
          <p:nvSpPr>
            <p:cNvPr id="12" name="Shape 12"/>
            <p:cNvSpPr/>
            <p:nvPr/>
          </p:nvSpPr>
          <p:spPr>
            <a:xfrm>
              <a:off y="4419321" x="0"/>
              <a:ext cy="72000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3956051" x="0"/>
              <a:ext cy="182400" cx="9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4186767" x="0"/>
              <a:ext cy="133799" cx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4320625" x="0"/>
              <a:ext cy="720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4478853" x="0"/>
              <a:ext cy="618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23" name="Shape 23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24" name="Shape 24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200150" x="457200"/>
            <a:ext cy="3266999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1200150" x="4648200"/>
            <a:ext cy="3266999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grpSp>
        <p:nvGrpSpPr>
          <p:cNvPr id="31" name="Shape 31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32" name="Shape 32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37" name="Shape 37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38" name="Shape 38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y="4025503" x="1792288"/>
            <a:ext cy="471899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/>
        </p:txBody>
      </p:sp>
      <p:grpSp>
        <p:nvGrpSpPr>
          <p:cNvPr id="43" name="Shape 43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44" name="Shape 44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48" name="Shape 48"/>
          <p:cNvGrpSpPr/>
          <p:nvPr/>
        </p:nvGrpSpPr>
        <p:grpSpPr>
          <a:xfrm>
            <a:off y="3461599" x="0"/>
            <a:ext cy="1647971" cx="9144000"/>
            <a:chOff y="3690482" x="0"/>
            <a:chExt cy="850171" cx="9144000"/>
          </a:xfrm>
        </p:grpSpPr>
        <p:sp>
          <p:nvSpPr>
            <p:cNvPr id="49" name="Shape 49"/>
            <p:cNvSpPr/>
            <p:nvPr/>
          </p:nvSpPr>
          <p:spPr>
            <a:xfrm>
              <a:off y="4419321" x="0"/>
              <a:ext cy="72000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y="3956051" x="0"/>
              <a:ext cy="182400" cx="9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y="4186767" x="0"/>
              <a:ext cy="133799" cx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4320625" x="0"/>
              <a:ext cy="720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y="4478853" x="0"/>
              <a:ext cy="618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E0F23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y="990" x="0"/>
            <a:ext cy="88500" cx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gif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science.hq.nasa.gov/kids/imagers/ems/visible.html" Type="http://schemas.openxmlformats.org/officeDocument/2006/relationships/hyperlink" TargetMode="External" Id="rId4"/><Relationship Target="http://www.sciencekids.co.nz/sciencefacts/sound.html" Type="http://schemas.openxmlformats.org/officeDocument/2006/relationships/hyperlink" TargetMode="External" Id="rId3"/><Relationship Target="http://www.tsunami.noaa.gov/" Type="http://schemas.openxmlformats.org/officeDocument/2006/relationships/hyperlink" TargetMode="External" Id="rId6"/><Relationship Target="http://csep10.phys.utk.edu/astr162/lect/light/waves.html" Type="http://schemas.openxmlformats.org/officeDocument/2006/relationships/hyperlink" TargetMode="External" Id="rId5"/><Relationship Target="http://www.stormsurf.com/page2/tutorials/wavebasics.shtml" Type="http://schemas.openxmlformats.org/officeDocument/2006/relationships/hyperlink" TargetMode="External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idx="1" type="subTitle"/>
          </p:nvPr>
        </p:nvSpPr>
        <p:spPr>
          <a:xfrm>
            <a:off y="2182817" x="685800"/>
            <a:ext cy="838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Light waves</a:t>
            </a:r>
          </a:p>
        </p:txBody>
      </p:sp>
      <p:sp>
        <p:nvSpPr>
          <p:cNvPr id="59" name="Shape 59"/>
          <p:cNvSpPr txBox="1"/>
          <p:nvPr>
            <p:ph type="ctrTitle"/>
          </p:nvPr>
        </p:nvSpPr>
        <p:spPr>
          <a:xfrm>
            <a:off y="1046558" x="685800"/>
            <a:ext cy="1102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Week 5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25337" x="3988600"/>
            <a:ext cy="3084424" cx="411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Electromagnetic waves that travel through air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Produced by vibrating electrical charges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Transverse waves</a:t>
            </a:r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What are light waves?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11125" x="0"/>
            <a:ext cy="1884049" cx="92047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Visible light waves are the only electromagnetic waves we can see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The color red has the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longest wavelength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and violet has the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shortest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Light Waves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9050" x="4862425"/>
            <a:ext cy="1288050" cx="3824375"/>
          </a:xfrm>
          <a:prstGeom prst="rect">
            <a:avLst/>
          </a:prstGeom>
        </p:spPr>
      </p:pic>
      <p:pic>
        <p:nvPicPr>
          <p:cNvPr id="75" name="Shape 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21925" x="5148625"/>
            <a:ext cy="2552625" cx="35106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frequency, or wavelength spectrum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intensity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direction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polarization</a:t>
            </a: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Primary Properties of Visible Light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20525" x="4355323"/>
            <a:ext cy="2996900" cx="33063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75" x="0"/>
            <a:ext cy="3995700" cx="9215449"/>
          </a:xfrm>
          <a:prstGeom prst="rect">
            <a:avLst/>
          </a:prstGeom>
        </p:spPr>
      </p:pic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Electromagnetic Spectrum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1244250" x="457200"/>
            <a:ext cy="3630300" cx="5993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3000" lang="en"/>
              <a:t>the bending of light rays when passing through a surface between one transparent material and another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3000" lang="en"/>
              <a:t>the wavelength of light changes but the frequency remains constant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Refraction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32225" x="6311500"/>
            <a:ext cy="4046424" cx="28324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Electromagnetic radiation doesn't need a medium to travel through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Light can travel at 186,000 miles per second (300,000 kilometers per second). This is the speed of light</a:t>
            </a:r>
          </a:p>
          <a:p>
            <a:pPr rtl="0" lvl="0" indent="-4318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Speed of light is faster than speed of sound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Light waves vs. other waves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y="789217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u="sng" sz="3000" lang="en">
                <a:hlinkClick r:id="rId3"/>
              </a:rPr>
              <a:t>http://www.sciencekids.co.nz/sciencefacts/sound.html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u="sng" sz="3000" lang="en">
                <a:solidFill>
                  <a:schemeClr val="hlink"/>
                </a:solidFill>
                <a:hlinkClick r:id="rId4"/>
              </a:rPr>
              <a:t>http://science.hq.nasa.gov/kids/imagers/ems/visible.html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u="sng" sz="3000" lang="en">
                <a:solidFill>
                  <a:schemeClr val="hlink"/>
                </a:solidFill>
                <a:hlinkClick r:id="rId5"/>
              </a:rPr>
              <a:t>http://csep10.phys.utk.edu/astr162/lect/light/waves.html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u="sng" sz="3000" lang="en">
                <a:solidFill>
                  <a:schemeClr val="hlink"/>
                </a:solidFill>
                <a:hlinkClick r:id="rId6"/>
              </a:rPr>
              <a:t>http://www.tsunami.noaa.gov/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u="sng" sz="3000" lang="en">
                <a:solidFill>
                  <a:schemeClr val="hlink"/>
                </a:solidFill>
                <a:hlinkClick r:id="rId7"/>
              </a:rPr>
              <a:t>http://www.stormsurf.com/page2/tutorials/wavebasics.shtml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y="3" x="434150"/>
            <a:ext cy="9942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