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1.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Explain that different frequencies can be heard by different ears and that what humans perceive is different from what other animals perceive. Review the basic structure of the human ear and how it receives sound.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Use the example of bats and their utilization of echolocation to locate food. Explain the concept of resonance, sound interference, infrasonic, and ultrasonic.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Point to labeled areas while explaing the process in which sound waves travel through our ears.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0" x="0"/>
            <a:ext cy="3518399" cx="91440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9" name="Shape 9"/>
          <p:cNvCxnSpPr/>
          <p:nvPr/>
        </p:nvCxnSpPr>
        <p:spPr>
          <a:xfrm>
            <a:off y="3496604"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10" name="Shape 10"/>
          <p:cNvSpPr txBox="1"/>
          <p:nvPr>
            <p:ph type="ctrTitle"/>
          </p:nvPr>
        </p:nvSpPr>
        <p:spPr>
          <a:xfrm>
            <a:off y="1867781" x="685800"/>
            <a:ext cy="1648800" cx="7772400"/>
          </a:xfrm>
          <a:prstGeom prst="rect">
            <a:avLst/>
          </a:prstGeom>
        </p:spPr>
        <p:txBody>
          <a:bodyPr bIns="91425" rIns="91425" lIns="91425" tIns="91425" anchor="b"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1" name="Shape 11"/>
          <p:cNvSpPr txBox="1"/>
          <p:nvPr>
            <p:ph idx="1" type="subTitle"/>
          </p:nvPr>
        </p:nvSpPr>
        <p:spPr>
          <a:xfrm>
            <a:off y="3627026" x="685800"/>
            <a:ext cy="774300" cx="7772400"/>
          </a:xfrm>
          <a:prstGeom prst="rect">
            <a:avLst/>
          </a:prstGeom>
        </p:spPr>
        <p:txBody>
          <a:bodyPr bIns="91425" rIns="91425" lIns="91425" tIns="91425" anchor="t" anchorCtr="0"/>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y="0" x="0"/>
          <a:ext cy="0" cx="0"/>
          <a:chOff y="0" x="0"/>
          <a:chExt cy="0" cx="0"/>
        </a:xfrm>
      </p:grpSpPr>
      <p:sp>
        <p:nvSpPr>
          <p:cNvPr id="13" name="Shape 13"/>
          <p:cNvSpPr/>
          <p:nvPr/>
        </p:nvSpPr>
        <p:spPr>
          <a:xfrm>
            <a:off y="0" x="0"/>
            <a:ext cy="1149900" cx="9144000"/>
          </a:xfrm>
          <a:prstGeom prst="rect">
            <a:avLst/>
          </a:prstGeom>
          <a:solidFill>
            <a:srgbClr val="2388DB"/>
          </a:solidFill>
          <a:ln>
            <a:noFill/>
          </a:ln>
        </p:spPr>
        <p:txBody>
          <a:bodyPr bIns="45700" rIns="91425" lIns="91425" tIns="45700" anchor="ctr" anchorCtr="0">
            <a:noAutofit/>
          </a:bodyPr>
          <a:lstStyle/>
          <a:p>
            <a:pPr>
              <a:spcBef>
                <a:spcPts val="0"/>
              </a:spcBef>
              <a:buNone/>
            </a:pPr>
            <a:r>
              <a:t/>
            </a:r>
            <a:endParaRPr/>
          </a:p>
        </p:txBody>
      </p:sp>
      <p:cxnSp>
        <p:nvCxnSpPr>
          <p:cNvPr id="14" name="Shape 14"/>
          <p:cNvCxnSpPr/>
          <p:nvPr/>
        </p:nvCxnSpPr>
        <p:spPr>
          <a:xfrm>
            <a:off y="1127875"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15" name="Shape 15"/>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p:nvPr/>
        </p:nvSpPr>
        <p:spPr>
          <a:xfrm>
            <a:off y="0" x="0"/>
            <a:ext cy="1149900" cx="91440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19" name="Shape 19"/>
          <p:cNvCxnSpPr/>
          <p:nvPr/>
        </p:nvCxnSpPr>
        <p:spPr>
          <a:xfrm>
            <a:off y="1127875"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20" name="Shape 20"/>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3" name="Shape 23"/>
        <p:cNvGrpSpPr/>
        <p:nvPr/>
      </p:nvGrpSpPr>
      <p:grpSpPr>
        <a:xfrm>
          <a:off y="0" x="0"/>
          <a:ext cy="0" cx="0"/>
          <a:chOff y="0" x="0"/>
          <a:chExt cy="0" cx="0"/>
        </a:xfrm>
      </p:grpSpPr>
      <p:sp>
        <p:nvSpPr>
          <p:cNvPr id="24" name="Shape 24"/>
          <p:cNvSpPr/>
          <p:nvPr/>
        </p:nvSpPr>
        <p:spPr>
          <a:xfrm>
            <a:off y="0" x="0"/>
            <a:ext cy="1149900" cx="9144000"/>
          </a:xfrm>
          <a:prstGeom prst="rect">
            <a:avLst/>
          </a:prstGeom>
          <a:solidFill>
            <a:srgbClr val="2388DB"/>
          </a:solidFill>
          <a:ln>
            <a:noFill/>
          </a:ln>
        </p:spPr>
        <p:txBody>
          <a:bodyPr bIns="45700" rIns="91425" lIns="91425" tIns="45700" anchor="ctr" anchorCtr="0">
            <a:noAutofit/>
          </a:bodyPr>
          <a:lstStyle/>
          <a:p>
            <a:pPr>
              <a:spcBef>
                <a:spcPts val="0"/>
              </a:spcBef>
              <a:buNone/>
            </a:pPr>
            <a:r>
              <a:t/>
            </a:r>
            <a:endParaRPr/>
          </a:p>
        </p:txBody>
      </p:sp>
      <p:cxnSp>
        <p:nvCxnSpPr>
          <p:cNvPr id="25" name="Shape 25"/>
          <p:cNvCxnSpPr/>
          <p:nvPr/>
        </p:nvCxnSpPr>
        <p:spPr>
          <a:xfrm>
            <a:off y="1127875"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7" name="Shape 27"/>
        <p:cNvGrpSpPr/>
        <p:nvPr/>
      </p:nvGrpSpPr>
      <p:grpSpPr>
        <a:xfrm>
          <a:off y="0" x="0"/>
          <a:ext cy="0" cx="0"/>
          <a:chOff y="0" x="0"/>
          <a:chExt cy="0" cx="0"/>
        </a:xfrm>
      </p:grpSpPr>
      <p:sp>
        <p:nvSpPr>
          <p:cNvPr id="28" name="Shape 28"/>
          <p:cNvSpPr txBox="1"/>
          <p:nvPr>
            <p:ph idx="1" type="body"/>
          </p:nvPr>
        </p:nvSpPr>
        <p:spPr>
          <a:xfrm>
            <a:off y="4406309" x="457200"/>
            <a:ext cy="519599" cx="8229600"/>
          </a:xfrm>
          <a:prstGeom prst="rect">
            <a:avLst/>
          </a:prstGeom>
        </p:spPr>
        <p:txBody>
          <a:bodyPr bIns="91425" rIns="91425" lIns="91425" tIns="91425" anchor="t" anchorCtr="0"/>
          <a:lstStyle>
            <a:lvl1pPr>
              <a:spcBef>
                <a:spcPts val="0"/>
              </a:spcBef>
              <a:buClr>
                <a:schemeClr val="dk2"/>
              </a:buClr>
              <a:buSzPct val="100000"/>
              <a:buNone/>
              <a:defRPr sz="1800">
                <a:solidFill>
                  <a:schemeClr val="dk2"/>
                </a:solidFill>
              </a:defRPr>
            </a:lvl1pPr>
          </a:lstStyle>
          <a:p/>
        </p:txBody>
      </p:sp>
      <p:sp>
        <p:nvSpPr>
          <p:cNvPr id="29" name="Shape 29"/>
          <p:cNvSpPr/>
          <p:nvPr/>
        </p:nvSpPr>
        <p:spPr>
          <a:xfrm>
            <a:off y="0" x="4274"/>
            <a:ext cy="4406399" cx="9144000"/>
          </a:xfrm>
          <a:prstGeom prst="rect">
            <a:avLst/>
          </a:prstGeom>
          <a:solidFill>
            <a:srgbClr val="2388DB"/>
          </a:solidFill>
          <a:ln>
            <a:noFill/>
          </a:ln>
        </p:spPr>
        <p:txBody>
          <a:bodyPr bIns="45700" rIns="91425" lIns="91425" tIns="45700" anchor="ctr" anchorCtr="0">
            <a:noAutofit/>
          </a:bodyPr>
          <a:lstStyle/>
          <a:p>
            <a:pPr>
              <a:spcBef>
                <a:spcPts val="0"/>
              </a:spcBef>
              <a:buNone/>
            </a:pPr>
            <a:r>
              <a:t/>
            </a:r>
            <a:endParaRPr/>
          </a:p>
        </p:txBody>
      </p:sp>
      <p:cxnSp>
        <p:nvCxnSpPr>
          <p:cNvPr id="30" name="Shape 30"/>
          <p:cNvCxnSpPr/>
          <p:nvPr/>
        </p:nvCxnSpPr>
        <p:spPr>
          <a:xfrm>
            <a:off y="4384371" x="0"/>
            <a:ext cy="0" cx="9144000"/>
          </a:xfrm>
          <a:prstGeom prst="straightConnector1">
            <a:avLst/>
          </a:prstGeom>
          <a:noFill/>
          <a:ln w="57150" cap="flat">
            <a:solidFill>
              <a:srgbClr val="000000">
                <a:alpha val="14901"/>
              </a:srgbClr>
            </a:solidFill>
            <a:prstDash val="solid"/>
            <a:round/>
            <a:headEnd w="med" len="med" type="none"/>
            <a:tailEnd w="med" len="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dk2"/>
        </a:solidFill>
      </p:bgPr>
    </p:bg>
    <p:spTree>
      <p:nvGrpSpPr>
        <p:cNvPr id="31" name="Shape 3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1.gif"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6.gif" Type="http://schemas.openxmlformats.org/officeDocument/2006/relationships/image" Id="rId4"/><Relationship Target="../media/image03.jpg" Type="http://schemas.openxmlformats.org/officeDocument/2006/relationships/image" Id="rId3"/><Relationship Target="../media/image08.png" Type="http://schemas.openxmlformats.org/officeDocument/2006/relationships/image" Id="rId5"/></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idx="1" type="subTitle"/>
          </p:nvPr>
        </p:nvSpPr>
        <p:spPr>
          <a:xfrm>
            <a:off y="3627026" x="685800"/>
            <a:ext cy="774300" cx="7772400"/>
          </a:xfrm>
          <a:prstGeom prst="rect">
            <a:avLst/>
          </a:prstGeom>
        </p:spPr>
        <p:txBody>
          <a:bodyPr bIns="91425" rIns="91425" lIns="91425" tIns="91425" anchor="t" anchorCtr="0">
            <a:noAutofit/>
          </a:bodyPr>
          <a:lstStyle/>
          <a:p>
            <a:pPr rtl="0" lvl="0">
              <a:spcBef>
                <a:spcPts val="0"/>
              </a:spcBef>
              <a:buNone/>
            </a:pPr>
            <a:r>
              <a:rPr lang="en"/>
              <a:t>Sound Waves</a:t>
            </a:r>
          </a:p>
        </p:txBody>
      </p:sp>
      <p:sp>
        <p:nvSpPr>
          <p:cNvPr id="34" name="Shape 34"/>
          <p:cNvSpPr txBox="1"/>
          <p:nvPr>
            <p:ph type="ctrTitle"/>
          </p:nvPr>
        </p:nvSpPr>
        <p:spPr>
          <a:xfrm>
            <a:off y="1867781" x="685800"/>
            <a:ext cy="1648800" cx="7772400"/>
          </a:xfrm>
          <a:prstGeom prst="rect">
            <a:avLst/>
          </a:prstGeom>
        </p:spPr>
        <p:txBody>
          <a:bodyPr bIns="91425" rIns="91425" lIns="91425" tIns="91425" anchor="b" anchorCtr="0">
            <a:noAutofit/>
          </a:bodyPr>
          <a:lstStyle/>
          <a:p>
            <a:pPr rtl="0" lvl="0">
              <a:spcBef>
                <a:spcPts val="0"/>
              </a:spcBef>
              <a:buNone/>
            </a:pPr>
            <a:r>
              <a:rPr lang="en"/>
              <a:t>Week 3</a:t>
            </a:r>
          </a:p>
        </p:txBody>
      </p:sp>
      <p:pic>
        <p:nvPicPr>
          <p:cNvPr id="35" name="Shape 35"/>
          <p:cNvPicPr preferRelativeResize="0"/>
          <p:nvPr/>
        </p:nvPicPr>
        <p:blipFill>
          <a:blip r:embed="rId3"/>
          <a:stretch>
            <a:fillRect/>
          </a:stretch>
        </p:blipFill>
        <p:spPr>
          <a:xfrm>
            <a:off y="2259625" x="4705250"/>
            <a:ext cy="2088249" cx="38601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idx="1" type="body"/>
          </p:nvPr>
        </p:nvSpPr>
        <p:spPr>
          <a:xfrm>
            <a:off y="1537150" x="908125"/>
            <a:ext cy="823500" cx="4493099"/>
          </a:xfrm>
          <a:prstGeom prst="rect">
            <a:avLst/>
          </a:prstGeom>
        </p:spPr>
        <p:txBody>
          <a:bodyPr bIns="91425" rIns="91425" lIns="91425" tIns="91425" anchor="t" anchorCtr="0">
            <a:noAutofit/>
          </a:bodyPr>
          <a:lstStyle/>
          <a:p>
            <a:pPr rtl="0" lvl="0" indent="-355600" marL="457200">
              <a:spcBef>
                <a:spcPts val="0"/>
              </a:spcBef>
              <a:buClr>
                <a:srgbClr val="00387E"/>
              </a:buClr>
              <a:buSzPct val="100000"/>
              <a:buFont typeface="Arial"/>
              <a:buChar char="●"/>
            </a:pPr>
            <a:r>
              <a:rPr sz="2000" lang="en">
                <a:solidFill>
                  <a:srgbClr val="00387E"/>
                </a:solidFill>
                <a:latin typeface="Arial"/>
                <a:ea typeface="Arial"/>
                <a:cs typeface="Arial"/>
                <a:sym typeface="Arial"/>
              </a:rPr>
              <a:t>Sound comes from vibrations</a:t>
            </a:r>
          </a:p>
          <a:p>
            <a:pPr rtl="0" lvl="0">
              <a:spcBef>
                <a:spcPts val="0"/>
              </a:spcBef>
              <a:buNone/>
            </a:pPr>
            <a:r>
              <a:t/>
            </a:r>
            <a:endParaRPr sz="2000">
              <a:solidFill>
                <a:srgbClr val="000000"/>
              </a:solidFill>
              <a:latin typeface="Arial"/>
              <a:ea typeface="Arial"/>
              <a:cs typeface="Arial"/>
              <a:sym typeface="Arial"/>
            </a:endParaRPr>
          </a:p>
          <a:p>
            <a:pPr rtl="0" lvl="0">
              <a:spcBef>
                <a:spcPts val="0"/>
              </a:spcBef>
              <a:buNone/>
            </a:pPr>
            <a:r>
              <a:t/>
            </a:r>
            <a:endParaRPr sz="2000">
              <a:solidFill>
                <a:srgbClr val="000000"/>
              </a:solidFill>
              <a:latin typeface="Arial"/>
              <a:ea typeface="Arial"/>
              <a:cs typeface="Arial"/>
              <a:sym typeface="Arial"/>
            </a:endParaRPr>
          </a:p>
        </p:txBody>
      </p:sp>
      <p:sp>
        <p:nvSpPr>
          <p:cNvPr id="41" name="Shape 4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solidFill>
                  <a:srgbClr val="00387E"/>
                </a:solidFill>
              </a:rPr>
              <a:t>Sound Waves</a:t>
            </a:r>
          </a:p>
        </p:txBody>
      </p:sp>
      <p:sp>
        <p:nvSpPr>
          <p:cNvPr id="42" name="Shape 42"/>
          <p:cNvSpPr txBox="1"/>
          <p:nvPr/>
        </p:nvSpPr>
        <p:spPr>
          <a:xfrm>
            <a:off y="3409175" x="3483000"/>
            <a:ext cy="1335900" cx="3012299"/>
          </a:xfrm>
          <a:prstGeom prst="rect">
            <a:avLst/>
          </a:prstGeom>
        </p:spPr>
        <p:txBody>
          <a:bodyPr bIns="91425" rIns="91425" lIns="91425" tIns="91425" anchor="t" anchorCtr="0">
            <a:noAutofit/>
          </a:bodyPr>
          <a:lstStyle/>
          <a:p>
            <a:pPr rtl="0" lvl="0" indent="-355600" marL="457200">
              <a:spcBef>
                <a:spcPts val="0"/>
              </a:spcBef>
              <a:buClr>
                <a:srgbClr val="00387E"/>
              </a:buClr>
              <a:buSzPct val="100000"/>
              <a:buFont typeface="Arial"/>
              <a:buChar char="●"/>
            </a:pPr>
            <a:r>
              <a:rPr sz="2000" lang="en">
                <a:solidFill>
                  <a:srgbClr val="00387E"/>
                </a:solidFill>
              </a:rPr>
              <a:t>We use our ears to hear vibrations which turns into sounds</a:t>
            </a:r>
          </a:p>
        </p:txBody>
      </p:sp>
      <p:sp>
        <p:nvSpPr>
          <p:cNvPr id="43" name="Shape 43"/>
          <p:cNvSpPr txBox="1"/>
          <p:nvPr/>
        </p:nvSpPr>
        <p:spPr>
          <a:xfrm>
            <a:off y="2360650" x="2232725"/>
            <a:ext cy="757499" cx="3261899"/>
          </a:xfrm>
          <a:prstGeom prst="rect">
            <a:avLst/>
          </a:prstGeom>
        </p:spPr>
        <p:txBody>
          <a:bodyPr bIns="91425" rIns="91425" lIns="91425" tIns="91425" anchor="t" anchorCtr="0">
            <a:noAutofit/>
          </a:bodyPr>
          <a:lstStyle/>
          <a:p>
            <a:pPr rtl="0" lvl="0" indent="-317500" marL="457200">
              <a:spcBef>
                <a:spcPts val="0"/>
              </a:spcBef>
              <a:buClr>
                <a:srgbClr val="00387E"/>
              </a:buClr>
              <a:buSzPct val="70000"/>
              <a:buFont typeface="Arial"/>
              <a:buChar char="●"/>
            </a:pPr>
            <a:r>
              <a:rPr sz="2000" lang="en">
                <a:solidFill>
                  <a:srgbClr val="00387E"/>
                </a:solidFill>
              </a:rPr>
              <a:t>Sound moves faster in water</a:t>
            </a:r>
          </a:p>
        </p:txBody>
      </p:sp>
      <p:sp>
        <p:nvSpPr>
          <p:cNvPr id="44" name="Shape 44"/>
          <p:cNvSpPr txBox="1"/>
          <p:nvPr/>
        </p:nvSpPr>
        <p:spPr>
          <a:xfrm>
            <a:off y="1446450" x="5634275"/>
            <a:ext cy="183600" cx="2317200"/>
          </a:xfrm>
          <a:prstGeom prst="rect">
            <a:avLst/>
          </a:prstGeom>
        </p:spPr>
        <p:txBody>
          <a:bodyPr bIns="91425" rIns="91425" lIns="91425" tIns="91425" anchor="t" anchorCtr="0">
            <a:noAutofit/>
          </a:bodyPr>
          <a:lstStyle/>
          <a:p>
            <a:pPr>
              <a:spcBef>
                <a:spcPts val="0"/>
              </a:spcBef>
              <a:buNone/>
            </a:pPr>
            <a:r>
              <a:t/>
            </a:r>
            <a:endParaRPr/>
          </a:p>
        </p:txBody>
      </p:sp>
      <p:pic>
        <p:nvPicPr>
          <p:cNvPr id="45" name="Shape 45"/>
          <p:cNvPicPr preferRelativeResize="0"/>
          <p:nvPr/>
        </p:nvPicPr>
        <p:blipFill>
          <a:blip r:embed="rId3"/>
          <a:stretch>
            <a:fillRect/>
          </a:stretch>
        </p:blipFill>
        <p:spPr>
          <a:xfrm>
            <a:off y="3164319" x="601669"/>
            <a:ext cy="1619975" cx="2727575"/>
          </a:xfrm>
          <a:prstGeom prst="rect">
            <a:avLst/>
          </a:prstGeom>
          <a:noFill/>
          <a:ln>
            <a:noFill/>
          </a:ln>
        </p:spPr>
      </p:pic>
      <p:pic>
        <p:nvPicPr>
          <p:cNvPr id="46" name="Shape 46"/>
          <p:cNvPicPr preferRelativeResize="0"/>
          <p:nvPr/>
        </p:nvPicPr>
        <p:blipFill>
          <a:blip r:embed="rId4"/>
          <a:stretch>
            <a:fillRect/>
          </a:stretch>
        </p:blipFill>
        <p:spPr>
          <a:xfrm>
            <a:off y="2546425" x="6370775"/>
            <a:ext cy="2439699" cx="2409925"/>
          </a:xfrm>
          <a:prstGeom prst="rect">
            <a:avLst/>
          </a:prstGeom>
          <a:noFill/>
          <a:ln>
            <a:noFill/>
          </a:ln>
        </p:spPr>
      </p:pic>
      <p:pic>
        <p:nvPicPr>
          <p:cNvPr id="47" name="Shape 47"/>
          <p:cNvPicPr preferRelativeResize="0"/>
          <p:nvPr/>
        </p:nvPicPr>
        <p:blipFill>
          <a:blip r:embed="rId5"/>
          <a:stretch>
            <a:fillRect/>
          </a:stretch>
        </p:blipFill>
        <p:spPr>
          <a:xfrm>
            <a:off y="250637" x="5603551"/>
            <a:ext cy="2224613" cx="3261900"/>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y="0" x="0"/>
          <a:ext cy="0" cx="0"/>
          <a:chOff y="0" x="0"/>
          <a:chExt cy="0" cx="0"/>
        </a:xfrm>
      </p:grpSpPr>
      <p:sp>
        <p:nvSpPr>
          <p:cNvPr id="52" name="Shape 5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55600" marL="457200">
              <a:lnSpc>
                <a:spcPct val="115000"/>
              </a:lnSpc>
              <a:spcBef>
                <a:spcPts val="0"/>
              </a:spcBef>
              <a:buClr>
                <a:schemeClr val="dk1"/>
              </a:buClr>
              <a:buSzPct val="100000"/>
              <a:buFont typeface="Arial"/>
              <a:buChar char="●"/>
            </a:pPr>
            <a:r>
              <a:rPr sz="2000" lang="en">
                <a:solidFill>
                  <a:srgbClr val="00387E"/>
                </a:solidFill>
                <a:latin typeface="Arial"/>
                <a:ea typeface="Arial"/>
                <a:cs typeface="Arial"/>
                <a:sym typeface="Arial"/>
              </a:rPr>
              <a:t>Sound waves differ from each other</a:t>
            </a:r>
          </a:p>
          <a:p>
            <a:pPr rtl="0" lvl="0">
              <a:lnSpc>
                <a:spcPct val="115000"/>
              </a:lnSpc>
              <a:spcBef>
                <a:spcPts val="0"/>
              </a:spcBef>
              <a:buNone/>
            </a:pPr>
            <a:r>
              <a:t/>
            </a:r>
            <a:endParaRPr sz="2000">
              <a:solidFill>
                <a:srgbClr val="00387E"/>
              </a:solidFill>
              <a:latin typeface="Arial"/>
              <a:ea typeface="Arial"/>
              <a:cs typeface="Arial"/>
              <a:sym typeface="Arial"/>
            </a:endParaRPr>
          </a:p>
          <a:p>
            <a:pPr rtl="0" lvl="0" indent="-355600" marL="457200">
              <a:lnSpc>
                <a:spcPct val="115000"/>
              </a:lnSpc>
              <a:spcBef>
                <a:spcPts val="0"/>
              </a:spcBef>
              <a:buClr>
                <a:schemeClr val="dk1"/>
              </a:buClr>
              <a:buSzPct val="100000"/>
              <a:buFont typeface="Arial"/>
              <a:buChar char="●"/>
            </a:pPr>
            <a:r>
              <a:rPr sz="2000" lang="en">
                <a:solidFill>
                  <a:srgbClr val="00387E"/>
                </a:solidFill>
                <a:latin typeface="Arial"/>
                <a:ea typeface="Arial"/>
                <a:cs typeface="Arial"/>
                <a:sym typeface="Arial"/>
              </a:rPr>
              <a:t>Sound waves can be helpful to us</a:t>
            </a:r>
          </a:p>
          <a:p>
            <a:pPr rtl="0" lvl="0">
              <a:lnSpc>
                <a:spcPct val="115000"/>
              </a:lnSpc>
              <a:spcBef>
                <a:spcPts val="0"/>
              </a:spcBef>
              <a:buNone/>
            </a:pPr>
            <a:r>
              <a:t/>
            </a:r>
            <a:endParaRPr sz="2000">
              <a:solidFill>
                <a:srgbClr val="00387E"/>
              </a:solidFill>
              <a:latin typeface="Arial"/>
              <a:ea typeface="Arial"/>
              <a:cs typeface="Arial"/>
              <a:sym typeface="Arial"/>
            </a:endParaRPr>
          </a:p>
          <a:p>
            <a:pPr rtl="0" lvl="0" indent="-355600" marL="457200">
              <a:lnSpc>
                <a:spcPct val="115000"/>
              </a:lnSpc>
              <a:spcBef>
                <a:spcPts val="0"/>
              </a:spcBef>
              <a:buClr>
                <a:schemeClr val="dk1"/>
              </a:buClr>
              <a:buSzPct val="100000"/>
              <a:buFont typeface="Arial"/>
              <a:buChar char="●"/>
            </a:pPr>
            <a:r>
              <a:rPr sz="2000" lang="en">
                <a:solidFill>
                  <a:srgbClr val="00387E"/>
                </a:solidFill>
                <a:latin typeface="Arial"/>
                <a:ea typeface="Arial"/>
                <a:cs typeface="Arial"/>
                <a:sym typeface="Arial"/>
              </a:rPr>
              <a:t>Sound may also hurt our ears</a:t>
            </a:r>
          </a:p>
          <a:p>
            <a:pPr rtl="0" lvl="0">
              <a:lnSpc>
                <a:spcPct val="115000"/>
              </a:lnSpc>
              <a:spcBef>
                <a:spcPts val="0"/>
              </a:spcBef>
              <a:buNone/>
            </a:pPr>
            <a:r>
              <a:t/>
            </a:r>
            <a:endParaRPr sz="2000">
              <a:solidFill>
                <a:srgbClr val="00387E"/>
              </a:solidFill>
              <a:latin typeface="Arial"/>
              <a:ea typeface="Arial"/>
              <a:cs typeface="Arial"/>
              <a:sym typeface="Arial"/>
            </a:endParaRPr>
          </a:p>
          <a:p>
            <a:pPr rtl="0" lvl="0">
              <a:lnSpc>
                <a:spcPct val="115000"/>
              </a:lnSpc>
              <a:spcBef>
                <a:spcPts val="0"/>
              </a:spcBef>
              <a:buClr>
                <a:schemeClr val="dk1"/>
              </a:buClr>
              <a:buFont typeface="Arial"/>
              <a:buNone/>
            </a:pPr>
            <a:r>
              <a:t/>
            </a:r>
            <a:endParaRPr sz="2000">
              <a:solidFill>
                <a:srgbClr val="00387E"/>
              </a:solidFill>
              <a:latin typeface="Arial"/>
              <a:ea typeface="Arial"/>
              <a:cs typeface="Arial"/>
              <a:sym typeface="Arial"/>
            </a:endParaRPr>
          </a:p>
          <a:p>
            <a:pPr rtl="0" lvl="0">
              <a:spcBef>
                <a:spcPts val="0"/>
              </a:spcBef>
              <a:buNone/>
            </a:pPr>
            <a:r>
              <a:t/>
            </a:r>
            <a:endParaRPr sz="2000"/>
          </a:p>
          <a:p>
            <a:pPr rtl="0" lvl="0">
              <a:spcBef>
                <a:spcPts val="0"/>
              </a:spcBef>
              <a:buNone/>
            </a:pPr>
            <a:r>
              <a:t/>
            </a:r>
            <a:endParaRPr sz="2000"/>
          </a:p>
        </p:txBody>
      </p:sp>
      <p:sp>
        <p:nvSpPr>
          <p:cNvPr id="53" name="Shape 53"/>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Sound Waves</a:t>
            </a:r>
          </a:p>
        </p:txBody>
      </p:sp>
      <p:pic>
        <p:nvPicPr>
          <p:cNvPr id="54" name="Shape 54"/>
          <p:cNvPicPr preferRelativeResize="0"/>
          <p:nvPr/>
        </p:nvPicPr>
        <p:blipFill>
          <a:blip r:embed="rId3"/>
          <a:stretch>
            <a:fillRect/>
          </a:stretch>
        </p:blipFill>
        <p:spPr>
          <a:xfrm>
            <a:off y="1040075" x="5594724"/>
            <a:ext cy="2712949" cx="30344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Clr>
                <a:schemeClr val="dk1"/>
              </a:buClr>
              <a:buFont typeface="Arial"/>
              <a:buNone/>
            </a:pPr>
            <a:r>
              <a:t/>
            </a:r>
            <a:endParaRPr sz="1100">
              <a:latin typeface="Arial"/>
              <a:ea typeface="Arial"/>
              <a:cs typeface="Arial"/>
              <a:sym typeface="Arial"/>
            </a:endParaRP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Pitch - How long or how high you perceive a sound to be</a:t>
            </a: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Loudness - How loud or soft a sound is perceived to be</a:t>
            </a: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Echo - A reflected sound wave</a:t>
            </a:r>
          </a:p>
        </p:txBody>
      </p:sp>
      <p:sp>
        <p:nvSpPr>
          <p:cNvPr id="60" name="Shape 6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000" lang="en">
                <a:solidFill>
                  <a:schemeClr val="dk2"/>
                </a:solidFill>
                <a:latin typeface="Arial"/>
                <a:ea typeface="Arial"/>
                <a:cs typeface="Arial"/>
                <a:sym typeface="Arial"/>
              </a:rPr>
              <a:t>Sound waves differ from each other by:</a:t>
            </a:r>
          </a:p>
        </p:txBody>
      </p:sp>
      <p:pic>
        <p:nvPicPr>
          <p:cNvPr id="61" name="Shape 61"/>
          <p:cNvPicPr preferRelativeResize="0"/>
          <p:nvPr/>
        </p:nvPicPr>
        <p:blipFill>
          <a:blip r:embed="rId3"/>
          <a:stretch>
            <a:fillRect/>
          </a:stretch>
        </p:blipFill>
        <p:spPr>
          <a:xfrm>
            <a:off y="2437350" x="4991206"/>
            <a:ext cy="1866449" cx="2794099"/>
          </a:xfrm>
          <a:prstGeom prst="rect">
            <a:avLst/>
          </a:prstGeom>
          <a:noFill/>
          <a:ln>
            <a:noFill/>
          </a:ln>
        </p:spPr>
      </p:pic>
      <p:sp>
        <p:nvSpPr>
          <p:cNvPr id="62" name="Shape 62"/>
          <p:cNvSpPr/>
          <p:nvPr/>
        </p:nvSpPr>
        <p:spPr>
          <a:xfrm>
            <a:off y="2149350" x="5009928"/>
            <a:ext cy="2725199" cx="2794200"/>
          </a:xfrm>
          <a:prstGeom prst="noSmoking">
            <a:avLst>
              <a:gd fmla="val 11024"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Clr>
                <a:schemeClr val="dk1"/>
              </a:buClr>
              <a:buFont typeface="Arial"/>
              <a:buNone/>
            </a:pPr>
            <a:r>
              <a:t/>
            </a:r>
            <a:endParaRPr sz="2000">
              <a:latin typeface="Arial"/>
              <a:ea typeface="Arial"/>
              <a:cs typeface="Arial"/>
              <a:sym typeface="Arial"/>
            </a:endParaRP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Sound waves allows us to communicate with one another.</a:t>
            </a: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Can allow us to find objects through Echolocation - the process of using reflected sound waves to find objects.</a:t>
            </a: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Sound can warn us about things that are about to occur.</a:t>
            </a: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Ex. Thunder signaling a storm is near.</a:t>
            </a:r>
          </a:p>
        </p:txBody>
      </p:sp>
      <p:sp>
        <p:nvSpPr>
          <p:cNvPr id="68" name="Shape 6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000" lang="en">
                <a:solidFill>
                  <a:schemeClr val="dk2"/>
                </a:solidFill>
                <a:latin typeface="Arial"/>
                <a:ea typeface="Arial"/>
                <a:cs typeface="Arial"/>
                <a:sym typeface="Arial"/>
              </a:rPr>
              <a:t>Sound Waves can be helpful to us.</a:t>
            </a:r>
          </a:p>
        </p:txBody>
      </p:sp>
      <p:pic>
        <p:nvPicPr>
          <p:cNvPr id="69" name="Shape 69"/>
          <p:cNvPicPr preferRelativeResize="0"/>
          <p:nvPr/>
        </p:nvPicPr>
        <p:blipFill>
          <a:blip r:embed="rId3"/>
          <a:stretch>
            <a:fillRect/>
          </a:stretch>
        </p:blipFill>
        <p:spPr>
          <a:xfrm>
            <a:off y="3326675" x="6065425"/>
            <a:ext cy="1547875" cx="256059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0"/>
              </a:spcBef>
              <a:buClr>
                <a:schemeClr val="dk1"/>
              </a:buClr>
              <a:buFont typeface="Arial"/>
              <a:buNone/>
            </a:pPr>
            <a:r>
              <a:t/>
            </a:r>
            <a:endParaRPr sz="2000">
              <a:latin typeface="Arial"/>
              <a:ea typeface="Arial"/>
              <a:cs typeface="Arial"/>
              <a:sym typeface="Arial"/>
            </a:endParaRP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When sound is too loud and hurts our eardrums, we may result in loss of hearing and may possibly become deaf.</a:t>
            </a: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An example may be from experiencing a Sonic Boom - the explosive sound heard when a shock wave reaches your ears.</a:t>
            </a:r>
          </a:p>
          <a:p>
            <a:pPr rtl="0" lvl="0" indent="-355600" marL="457200">
              <a:lnSpc>
                <a:spcPct val="115000"/>
              </a:lnSpc>
              <a:spcBef>
                <a:spcPts val="0"/>
              </a:spcBef>
              <a:buClr>
                <a:schemeClr val="dk1"/>
              </a:buClr>
              <a:buSzPct val="100000"/>
              <a:buFont typeface="Arial"/>
              <a:buChar char="●"/>
            </a:pPr>
            <a:r>
              <a:rPr sz="2000" lang="en">
                <a:latin typeface="Arial"/>
                <a:ea typeface="Arial"/>
                <a:cs typeface="Arial"/>
                <a:sym typeface="Arial"/>
              </a:rPr>
              <a:t>Today in many cities people experience noise pollution. Noise pollution is unwanted or disturbing sound.</a:t>
            </a:r>
          </a:p>
        </p:txBody>
      </p:sp>
      <p:sp>
        <p:nvSpPr>
          <p:cNvPr id="75" name="Shape 7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000" lang="en">
                <a:solidFill>
                  <a:schemeClr val="dk2"/>
                </a:solidFill>
                <a:latin typeface="Arial"/>
                <a:ea typeface="Arial"/>
                <a:cs typeface="Arial"/>
                <a:sym typeface="Arial"/>
              </a:rPr>
              <a:t>Sound may also hurt our ears.</a:t>
            </a:r>
          </a:p>
        </p:txBody>
      </p:sp>
      <p:pic>
        <p:nvPicPr>
          <p:cNvPr id="76" name="Shape 76"/>
          <p:cNvPicPr preferRelativeResize="0"/>
          <p:nvPr/>
        </p:nvPicPr>
        <p:blipFill>
          <a:blip r:embed="rId3"/>
          <a:stretch>
            <a:fillRect/>
          </a:stretch>
        </p:blipFill>
        <p:spPr>
          <a:xfrm>
            <a:off y="3736925" x="6202375"/>
            <a:ext cy="926675" cx="14129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idx="1" type="body"/>
          </p:nvPr>
        </p:nvSpPr>
        <p:spPr>
          <a:xfrm>
            <a:off y="1232742" x="457200"/>
            <a:ext cy="3630300" cx="8229600"/>
          </a:xfrm>
          <a:prstGeom prst="rect">
            <a:avLst/>
          </a:prstGeom>
        </p:spPr>
        <p:txBody>
          <a:bodyPr bIns="91425" rIns="91425" lIns="91425" tIns="91425" anchor="t" anchorCtr="0">
            <a:noAutofit/>
          </a:bodyPr>
          <a:lstStyle/>
          <a:p>
            <a:pPr rtl="0" lvl="0" indent="-342900" marL="457200">
              <a:lnSpc>
                <a:spcPct val="115000"/>
              </a:lnSpc>
              <a:spcBef>
                <a:spcPts val="0"/>
              </a:spcBef>
              <a:buClr>
                <a:schemeClr val="dk1"/>
              </a:buClr>
              <a:buSzPct val="100000"/>
              <a:buFont typeface="Arial"/>
              <a:buChar char="●"/>
            </a:pPr>
            <a:r>
              <a:rPr sz="1800" lang="en">
                <a:latin typeface="Arial"/>
                <a:ea typeface="Arial"/>
                <a:cs typeface="Arial"/>
                <a:sym typeface="Arial"/>
              </a:rPr>
              <a:t>Sound waves travel through the ear by the ear canal(3) to the eardrum(4). The sound waves then travel to the cochlea (7) which is filled with tiny hair cells. These hair cells detect the sound waves and process them as electrical signals to the brain by the hearing nerve (9). The brain then allows us to know what the sound is.</a:t>
            </a:r>
          </a:p>
          <a:p>
            <a:pPr rtl="0" lvl="0">
              <a:spcBef>
                <a:spcPts val="0"/>
              </a:spcBef>
              <a:buNone/>
            </a:pPr>
            <a:r>
              <a:t/>
            </a:r>
            <a:endParaRPr/>
          </a:p>
        </p:txBody>
      </p:sp>
      <p:sp>
        <p:nvSpPr>
          <p:cNvPr id="82" name="Shape 8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How do we perceive sound waves</a:t>
            </a:r>
          </a:p>
        </p:txBody>
      </p:sp>
      <p:pic>
        <p:nvPicPr>
          <p:cNvPr id="83" name="Shape 83"/>
          <p:cNvPicPr preferRelativeResize="0"/>
          <p:nvPr/>
        </p:nvPicPr>
        <p:blipFill>
          <a:blip r:embed="rId3"/>
          <a:stretch>
            <a:fillRect/>
          </a:stretch>
        </p:blipFill>
        <p:spPr>
          <a:xfrm>
            <a:off y="2903300" x="2366650"/>
            <a:ext cy="2055349" cx="387632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7350" marL="457200">
              <a:spcBef>
                <a:spcPts val="0"/>
              </a:spcBef>
              <a:buClr>
                <a:schemeClr val="dk1"/>
              </a:buClr>
              <a:buSzPct val="100000"/>
              <a:buFont typeface="Arial"/>
              <a:buChar char="●"/>
            </a:pPr>
            <a:r>
              <a:rPr sz="2500" lang="en"/>
              <a:t>Bats use a method called echolocation</a:t>
            </a:r>
          </a:p>
          <a:p>
            <a:pPr rtl="0" lvl="0" indent="-387350" marL="457200">
              <a:spcBef>
                <a:spcPts val="0"/>
              </a:spcBef>
              <a:buClr>
                <a:schemeClr val="dk1"/>
              </a:buClr>
              <a:buSzPct val="100000"/>
              <a:buFont typeface="Arial"/>
              <a:buChar char="●"/>
            </a:pPr>
            <a:r>
              <a:rPr sz="2500" lang="en"/>
              <a:t>Echolocation is when the bats emit a high frequency sound that bounces off cavern walls and rebounds back into their ears so they can locate where obstacles exist</a:t>
            </a:r>
          </a:p>
          <a:p>
            <a:pPr rtl="0" lvl="0" indent="-387350" marL="457200">
              <a:spcBef>
                <a:spcPts val="0"/>
              </a:spcBef>
              <a:buClr>
                <a:schemeClr val="dk1"/>
              </a:buClr>
              <a:buSzPct val="100000"/>
              <a:buFont typeface="Arial"/>
              <a:buChar char="●"/>
            </a:pPr>
            <a:r>
              <a:rPr sz="2500" lang="en"/>
              <a:t>They also use this method for hunting</a:t>
            </a:r>
          </a:p>
        </p:txBody>
      </p:sp>
      <p:sp>
        <p:nvSpPr>
          <p:cNvPr id="89" name="Shape 89"/>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How Do Bats Fly In the Dark</a:t>
            </a:r>
          </a:p>
        </p:txBody>
      </p:sp>
      <p:pic>
        <p:nvPicPr>
          <p:cNvPr id="90" name="Shape 90"/>
          <p:cNvPicPr preferRelativeResize="0"/>
          <p:nvPr/>
        </p:nvPicPr>
        <p:blipFill>
          <a:blip r:embed="rId3"/>
          <a:stretch>
            <a:fillRect/>
          </a:stretch>
        </p:blipFill>
        <p:spPr>
          <a:xfrm>
            <a:off y="2961075" x="6348400"/>
            <a:ext cy="1657350" cx="2752725"/>
          </a:xfrm>
          <a:prstGeom prst="rect">
            <a:avLst/>
          </a:prstGeom>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