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4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This section is on stars.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Let me ask you what is a star?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Every star has a life cycle with a beginning, a middle, and an end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This is the second and longest stage of a star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This is the third stage and the main sequence star becomes a red giant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What do you guys think makes up the life of a star?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star has different ages throughout its life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Here is an example of the stages of a star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y="3320653" x="1574800"/>
            <a:ext cy="5133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87" name="Shape 87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y="1095856" x="1997075"/>
            <a:ext cy="1102500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SzPct val="100000"/>
              <a:defRPr b="1" sz="4800"/>
            </a:lvl1pPr>
            <a:lvl2pPr rtl="0">
              <a:spcBef>
                <a:spcPts val="0"/>
              </a:spcBef>
              <a:buSzPct val="100000"/>
              <a:defRPr b="1" sz="4800"/>
            </a:lvl2pPr>
            <a:lvl3pPr rtl="0">
              <a:spcBef>
                <a:spcPts val="0"/>
              </a:spcBef>
              <a:buSzPct val="100000"/>
              <a:defRPr b="1" sz="4800"/>
            </a:lvl3pPr>
            <a:lvl4pPr rtl="0">
              <a:spcBef>
                <a:spcPts val="0"/>
              </a:spcBef>
              <a:buSzPct val="100000"/>
              <a:defRPr b="1" sz="4800"/>
            </a:lvl4pPr>
            <a:lvl5pPr rtl="0">
              <a:spcBef>
                <a:spcPts val="0"/>
              </a:spcBef>
              <a:buSzPct val="100000"/>
              <a:defRPr b="1" sz="4800"/>
            </a:lvl5pPr>
            <a:lvl6pPr rtl="0">
              <a:spcBef>
                <a:spcPts val="0"/>
              </a:spcBef>
              <a:buSzPct val="100000"/>
              <a:defRPr b="1" sz="4800"/>
            </a:lvl6pPr>
            <a:lvl7pPr rtl="0">
              <a:spcBef>
                <a:spcPts val="0"/>
              </a:spcBef>
              <a:buSzPct val="100000"/>
              <a:defRPr b="1" sz="4800"/>
            </a:lvl7pPr>
            <a:lvl8pPr rtl="0">
              <a:spcBef>
                <a:spcPts val="0"/>
              </a:spcBef>
              <a:buSzPct val="100000"/>
              <a:defRPr b="1" sz="4800"/>
            </a:lvl8pPr>
            <a:lvl9pPr rtl="0"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2251802" x="1997075"/>
            <a:ext cy="871800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y="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y="1916906" x="3175"/>
            <a:ext cy="611981" cx="635000"/>
          </a:xfrm>
          <a:custGeom>
            <a:pathLst>
              <a:path w="400" extrusionOk="0" h="514">
                <a:moveTo>
                  <a:pt y="0" x="400"/>
                </a:moveTo>
                <a:lnTo>
                  <a:pt y="0" x="0"/>
                </a:lnTo>
                <a:lnTo>
                  <a:pt y="514" x="0"/>
                </a:lnTo>
                <a:lnTo>
                  <a:pt y="514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y="1307306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y="1307306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y="3226593" x="152400"/>
            <a:ext cy="609600" cx="1317625"/>
          </a:xfrm>
          <a:custGeom>
            <a:pathLst>
              <a:path w="830" extrusionOk="0" h="512">
                <a:moveTo>
                  <a:pt y="0" x="830"/>
                </a:moveTo>
                <a:lnTo>
                  <a:pt y="0" x="398"/>
                </a:ln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y="2614612" x="152400"/>
            <a:ext cy="611981" cx="1317625"/>
          </a:xfrm>
          <a:custGeom>
            <a:pathLst>
              <a:path w="830" extrusionOk="0" h="514">
                <a:moveTo>
                  <a:pt y="0" x="432"/>
                </a:moveTo>
                <a:lnTo>
                  <a:pt y="0" x="0"/>
                </a:lnTo>
                <a:lnTo>
                  <a:pt y="514" x="398"/>
                </a:lnTo>
                <a:lnTo>
                  <a:pt y="514" x="830"/>
                </a:lnTo>
                <a:lnTo>
                  <a:pt y="0" x="43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y="2614612" x="984250"/>
            <a:ext cy="611981" cx="1322387"/>
          </a:xfrm>
          <a:custGeom>
            <a:pathLst>
              <a:path w="833" extrusionOk="0" h="514">
                <a:moveTo>
                  <a:pt y="514" x="399"/>
                </a:moveTo>
                <a:lnTo>
                  <a:pt y="514" x="833"/>
                </a:lnTo>
                <a:lnTo>
                  <a:pt y="0" x="435"/>
                </a:lnTo>
                <a:lnTo>
                  <a:pt y="0" x="0"/>
                </a:lnTo>
                <a:lnTo>
                  <a:pt y="514" x="399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y="4533900" x="984250"/>
            <a:ext cy="609600" cx="1322387"/>
          </a:xfrm>
          <a:custGeom>
            <a:pathLst>
              <a:path w="833" extrusionOk="0" h="512">
                <a:moveTo>
                  <a:pt y="0" x="399"/>
                </a:moveTo>
                <a:lnTo>
                  <a:pt y="512" x="0"/>
                </a:ln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y="3924300" x="984250"/>
            <a:ext cy="609600" cx="1322387"/>
          </a:xfrm>
          <a:custGeom>
            <a:pathLst>
              <a:path w="833" extrusionOk="0" h="512">
                <a:moveTo>
                  <a:pt y="0" x="435"/>
                </a:moveTo>
                <a:lnTo>
                  <a:pt y="0" x="0"/>
                </a:lnTo>
                <a:lnTo>
                  <a:pt y="512" x="399"/>
                </a:lnTo>
                <a:lnTo>
                  <a:pt y="512" x="833"/>
                </a:lnTo>
                <a:lnTo>
                  <a:pt y="0" x="435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y="3924300" x="1820863"/>
            <a:ext cy="609600" cx="1317625"/>
          </a:xfrm>
          <a:custGeom>
            <a:pathLst>
              <a:path w="830" extrusionOk="0" h="512">
                <a:moveTo>
                  <a:pt y="0" x="434"/>
                </a:moveTo>
                <a:lnTo>
                  <a:pt y="0" x="0"/>
                </a:lnTo>
                <a:lnTo>
                  <a:pt y="512" x="398"/>
                </a:lnTo>
                <a:lnTo>
                  <a:pt y="512" x="830"/>
                </a:lnTo>
                <a:lnTo>
                  <a:pt y="0" x="43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y="6096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y="1916906" x="152400"/>
            <a:ext cy="611981" cx="1317625"/>
          </a:xfrm>
          <a:custGeom>
            <a:pathLst>
              <a:path w="830" extrusionOk="0" h="514">
                <a:moveTo>
                  <a:pt y="514" x="0"/>
                </a:moveTo>
                <a:lnTo>
                  <a:pt y="514" x="432"/>
                </a:lnTo>
                <a:lnTo>
                  <a:pt y="0" x="830"/>
                </a:lnTo>
                <a:lnTo>
                  <a:pt y="0" x="398"/>
                </a:lnTo>
                <a:lnTo>
                  <a:pt y="514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y="3226593" x="984250"/>
            <a:ext cy="609600" cx="1322387"/>
          </a:xfrm>
          <a:custGeom>
            <a:pathLst>
              <a:path w="833" extrusionOk="0" h="512">
                <a:moveTo>
                  <a:pt y="512" x="0"/>
                </a:move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lnTo>
                  <a:pt y="512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y="4533900" x="1820863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4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200150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y="1200150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6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%" r="100%"/>
          </a:path>
          <a:tileRect b="-100%" l="-100%"/>
        </a:gra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 rtl="0"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 rtl="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rtl="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 rtl="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 rtl="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 rtl="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 rtl="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 rtl="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Shape 25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18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900043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500031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442483" cx="9143999"/>
          </a:xfrm>
          <a:prstGeom prst="rect">
            <a:avLst/>
          </a:prstGeom>
        </p:spPr>
      </p:pic>
      <p:sp>
        <p:nvSpPr>
          <p:cNvPr id="99" name="Shape 99"/>
          <p:cNvSpPr txBox="1"/>
          <p:nvPr>
            <p:ph idx="1" type="body"/>
          </p:nvPr>
        </p:nvSpPr>
        <p:spPr>
          <a:xfrm>
            <a:off y="205975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rPr sz="9600" lang="en"/>
              <a:t>STARS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y="3270425" x="3508275"/>
            <a:ext cy="857400" cx="2239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Answer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Main Sequence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Question 2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"/>
              <a:t>What are the four main types of stars?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Answer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Main Sequence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Giants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Supergiants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White Dwarfs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Question 3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Explain each stage of a star briefly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What is a Star?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063375" x="457200"/>
            <a:ext cy="3767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A </a:t>
            </a:r>
            <a:r>
              <a:rPr u="sng" sz="2400" lang="en"/>
              <a:t>star</a:t>
            </a:r>
            <a:r>
              <a:rPr sz="2400" lang="en"/>
              <a:t> is a massive, luminous sphere of </a:t>
            </a:r>
            <a:r>
              <a:rPr u="sng" sz="2400" lang="en"/>
              <a:t>plasma</a:t>
            </a:r>
            <a:r>
              <a:rPr sz="2400" lang="en"/>
              <a:t> held together by gravity</a:t>
            </a:r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Birth or star is in the </a:t>
            </a:r>
            <a:r>
              <a:rPr u="sng" sz="2400" lang="en"/>
              <a:t>nebula</a:t>
            </a:r>
          </a:p>
          <a:p>
            <a:pPr rtl="0" lvl="0" indent="457200" marL="2743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457200" marL="274320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457200" marL="2743200">
              <a:spcBef>
                <a:spcPts val="0"/>
              </a:spcBef>
              <a:buNone/>
            </a:pPr>
            <a:r>
              <a:rPr lang="en"/>
              <a:t>Ex: The Sun is a star</a:t>
            </a:r>
          </a:p>
          <a:p>
            <a:pPr rtl="0" lvl="0" indent="457200" marL="22860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/>
          <a:srcRect t="27870" b="8902" r="27895" l="21533"/>
          <a:stretch/>
        </p:blipFill>
        <p:spPr>
          <a:xfrm>
            <a:off y="2332475" x="557450"/>
            <a:ext cy="2498000" cx="2661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Life Cycles of a Star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063375" x="457200"/>
            <a:ext cy="3746400" cx="4114800"/>
          </a:xfrm>
          <a:prstGeom prst="rect">
            <a:avLst/>
          </a:prstGeom>
          <a:ln w="952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Every star has a life cycle: a beginning, a middle, and an end.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1st  stage of life</a:t>
            </a:r>
          </a:p>
          <a:p>
            <a:pPr rtl="0" lvl="0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Ball of gas and dust that is pulled together by gravity</a:t>
            </a:r>
          </a:p>
          <a:p>
            <a:pPr rtl="0" lvl="0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u="sng" sz="2400" lang="en"/>
              <a:t>Nuclear Fusion</a:t>
            </a:r>
            <a:r>
              <a:rPr sz="2400" lang="en"/>
              <a:t> starts as gas cloud becomes denser and hotter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99525" x="4712350"/>
            <a:ext cy="2878875" cx="3838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2nd Stage: </a:t>
            </a:r>
            <a:r>
              <a:rPr u="sng" sz="2600" lang="en"/>
              <a:t>Main Sequence</a:t>
            </a:r>
            <a:r>
              <a:rPr sz="2600" lang="en"/>
              <a:t> (the Sun)</a:t>
            </a:r>
            <a:r>
              <a:rPr lang="en"/>
              <a:t>	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200150" x="457200"/>
            <a:ext cy="3630300" cx="4522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3000" lang="en"/>
              <a:t>Longest stage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3000" lang="en"/>
              <a:t>Hydrogen changes into helium which creates enormous amounts of energy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3000" lang="en"/>
              <a:t>The size of the star doesn’t change much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81100" x="4980000"/>
            <a:ext cy="2668424" cx="35579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3rd Stage: Giants and Supergiants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Main Sequence star becomes a red giant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u="sng" lang="en"/>
              <a:t>Red Giant</a:t>
            </a:r>
          </a:p>
          <a:p>
            <a:pPr rtl="0" lvl="1" indent="-406400" marL="914400">
              <a:spcBef>
                <a:spcPts val="0"/>
              </a:spcBef>
              <a:buClr>
                <a:schemeClr val="lt1"/>
              </a:buClr>
              <a:buSzPct val="87500"/>
              <a:buFont typeface="Courier New"/>
              <a:buChar char="o"/>
            </a:pPr>
            <a:r>
              <a:rPr lang="en"/>
              <a:t>Center shrinks and atmosphere grows large and cools 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Eventually it will become a </a:t>
            </a:r>
            <a:r>
              <a:rPr u="sng" lang="en"/>
              <a:t>planetary nebula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05973" x="457200"/>
            <a:ext cy="13407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What Makes up the Life of a Star?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733625" x="457200"/>
            <a:ext cy="3096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Four types of stars make up the life of a star</a:t>
            </a:r>
          </a:p>
          <a:p>
            <a:pPr rtl="0" lvl="0" indent="-4318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Main Sequence</a:t>
            </a:r>
          </a:p>
          <a:p>
            <a:pPr rtl="0" lvl="0" indent="-4318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Giants</a:t>
            </a:r>
          </a:p>
          <a:p>
            <a:pPr rtl="0" lvl="0" indent="-4318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Super Giants </a:t>
            </a:r>
          </a:p>
          <a:p>
            <a:pPr rtl="0" lvl="0" indent="-431800" marL="9144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White Dwarfs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Ages of Stars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063375" x="457200"/>
            <a:ext cy="3767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3000" lang="en"/>
              <a:t>Average stars become red giants then </a:t>
            </a:r>
            <a:r>
              <a:rPr u="sng" sz="3000" lang="en"/>
              <a:t>white dwarfs</a:t>
            </a:r>
            <a:r>
              <a:rPr sz="3000" lang="en"/>
              <a:t> and eventually becomes a </a:t>
            </a:r>
            <a:r>
              <a:rPr u="sng" sz="3000" lang="en"/>
              <a:t>black dwarf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3000" lang="en"/>
              <a:t>More massive stars explode into a variety of objects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u="sng" sz="3000" lang="en"/>
              <a:t>Supernova</a:t>
            </a:r>
            <a:r>
              <a:rPr sz="3000" lang="en"/>
              <a:t> occurs after a massive star uses up its fuel source then it becomes a</a:t>
            </a:r>
          </a:p>
          <a:p>
            <a:pPr rtl="0" lvl="1" indent="-406400" marL="914400">
              <a:spcBef>
                <a:spcPts val="0"/>
              </a:spcBef>
              <a:buClr>
                <a:schemeClr val="lt1"/>
              </a:buClr>
              <a:buSzPct val="87500"/>
              <a:buFont typeface="Courier New"/>
              <a:buChar char="o"/>
            </a:pPr>
            <a:r>
              <a:rPr u="sng" lang="en"/>
              <a:t>neutron star </a:t>
            </a:r>
            <a:r>
              <a:rPr lang="en"/>
              <a:t>or </a:t>
            </a:r>
          </a:p>
          <a:p>
            <a:pPr rtl="0" lvl="1" indent="-406400" marL="914400">
              <a:spcBef>
                <a:spcPts val="0"/>
              </a:spcBef>
              <a:buClr>
                <a:schemeClr val="lt1"/>
              </a:buClr>
              <a:buSzPct val="87500"/>
              <a:buFont typeface="Courier New"/>
              <a:buChar char="o"/>
            </a:pPr>
            <a:r>
              <a:rPr u="sng" lang="en"/>
              <a:t>black hole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/>
          <a:srcRect t="9346" b="0" r="0" l="0"/>
          <a:stretch/>
        </p:blipFill>
        <p:spPr>
          <a:xfrm>
            <a:off y="1063375" x="457200"/>
            <a:ext cy="3465400" cx="745890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Question 1	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"/>
              <a:t>What kind of a star is the sun?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