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8.xml" Type="http://schemas.openxmlformats.org/officeDocument/2006/relationships/slide" Id="rId14"/><Relationship Target="presProps.xml" Type="http://schemas.openxmlformats.org/officeDocument/2006/relationships/presProps" Id="rId2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theme/theme1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4.xml" Type="http://schemas.openxmlformats.org/officeDocument/2006/relationships/slide" Id="rId10"/><Relationship Target="tableStyles.xml" Type="http://schemas.openxmlformats.org/officeDocument/2006/relationships/tableStyles" Id="rId3"/><Relationship Target="slides/slide5.xml" Type="http://schemas.openxmlformats.org/officeDocument/2006/relationships/slide" Id="rId11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The teacher should ask if students have been to the beach and explain that the ocean is a form of energy. Ask if they listen to music and help them understand how sound works. Explain that light bounces off objects and its different abilities to reflect and refract.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Explain the concept of diffraction and refraction. How are these waves made, what influences them. Have students write responses and share with one another before revealing the answer,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Give them multiplication problems concerning the speed of ocean surface waves. Test them on the different types of waves (transverse, longitudinal)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Explain ENSO and its effects on the world, on different habitats such as coral reefs, and how humans are affecting them.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How are tsunamis formed and what happens to sediment when they reach land. Give them examples of different tsunamis and touch on the concept and movement of tectonic plates.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/>
        </p:nvSpPr>
        <p:spPr>
          <a:xfrm rot="10800000" flipH="1">
            <a:off y="-16424" x="-348182"/>
            <a:ext cy="5159924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/>
        </p:nvSpPr>
        <p:spPr>
          <a:xfrm rot="10800000" flipH="1">
            <a:off y="774" x="-1118653"/>
            <a:ext cy="5142725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/>
          <p:nvPr/>
        </p:nvSpPr>
        <p:spPr>
          <a:xfrm rot="10800000">
            <a:off y="-9550" x="8088846"/>
            <a:ext cy="5153050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127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52" name="Shape 52"/>
          <p:cNvGrpSpPr/>
          <p:nvPr/>
        </p:nvGrpSpPr>
        <p:grpSpPr>
          <a:xfrm>
            <a:off y="3700039" x="-6264"/>
            <a:ext cy="2325488" cx="9150267"/>
            <a:chOff y="4933386" x="-6264"/>
            <a:chExt cy="3100650" cx="9150267"/>
          </a:xfrm>
        </p:grpSpPr>
        <p:sp>
          <p:nvSpPr>
            <p:cNvPr id="53" name="Shape 53"/>
            <p:cNvSpPr/>
            <p:nvPr/>
          </p:nvSpPr>
          <p:spPr>
            <a:xfrm>
              <a:off y="5537200" x="-7"/>
              <a:ext cy="1574769" cx="9144008"/>
            </a:xfrm>
            <a:custGeom>
              <a:pathLst>
                <a:path w="9144009" extrusionOk="0" h="1257301">
                  <a:moveTo>
                    <a:pt y="266700" x="5"/>
                  </a:moveTo>
                  <a:cubicBezTo>
                    <a:pt y="1257301" x="8115305"/>
                    <a:pt y="0" x="7620009"/>
                    <a:pt y="186267" x="9144009"/>
                  </a:cubicBezTo>
                  <a:cubicBezTo>
                    <a:pt y="441678" x="9144008"/>
                    <a:pt y="818763" x="9143998"/>
                    <a:pt y="1074174" x="9143997"/>
                  </a:cubicBezTo>
                  <a:lnTo>
                    <a:pt y="1086874" x="0"/>
                  </a:lnTo>
                  <a:cubicBezTo>
                    <a:pt y="854041" x="0"/>
                    <a:pt y="499533" x="5"/>
                    <a:pt y="266700" x="5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t="50%" b="50%" r="50%" l="50%"/>
              </a:path>
              <a:tileRect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y="1908578" x="3018543"/>
              <a:ext cy="9150266" cx="3100650"/>
            </a:xfrm>
            <a:custGeom>
              <a:pathLst>
                <a:path w="8053639" extrusionOk="0" h="6879900">
                  <a:moveTo>
                    <a:pt y="16025" x="4696126"/>
                  </a:moveTo>
                  <a:lnTo>
                    <a:pt y="0" x="2920537"/>
                  </a:lnTo>
                  <a:cubicBezTo>
                    <a:pt y="2293300" x="2927053"/>
                    <a:pt y="4586600" x="2933568"/>
                    <a:pt y="6879900" x="2940084"/>
                  </a:cubicBezTo>
                  <a:lnTo>
                    <a:pt y="6861462" x="4085318"/>
                  </a:lnTo>
                  <a:cubicBezTo>
                    <a:pt y="4651267" x="8053639"/>
                    <a:pt y="3113439" x="0"/>
                    <a:pt y="16025" x="4696126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%" r="100%"/>
              </a:path>
              <a:tileRect b="-100%" l="-100%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y="5740400" x="-7"/>
              <a:ext cy="1574769" cx="9144010"/>
            </a:xfrm>
            <a:custGeom>
              <a:pathLst>
                <a:path w="9144011" extrusionOk="0" h="1257301">
                  <a:moveTo>
                    <a:pt y="266700" x="7"/>
                  </a:moveTo>
                  <a:cubicBezTo>
                    <a:pt y="1257301" x="8115307"/>
                    <a:pt y="0" x="7620011"/>
                    <a:pt y="186267" x="9144011"/>
                  </a:cubicBezTo>
                  <a:lnTo>
                    <a:pt y="921775" x="9144011"/>
                  </a:lnTo>
                  <a:lnTo>
                    <a:pt y="931914" x="0"/>
                  </a:lnTo>
                  <a:cubicBezTo>
                    <a:pt y="699081" x="0"/>
                    <a:pt y="499533" x="7"/>
                    <a:pt y="266700" x="7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t="50%" b="50%" r="50%" l="50%"/>
              </a:path>
              <a:tileRect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Shape 56"/>
          <p:cNvSpPr txBox="1"/>
          <p:nvPr>
            <p:ph idx="1" type="body"/>
          </p:nvPr>
        </p:nvSpPr>
        <p:spPr>
          <a:xfrm>
            <a:off y="4025503" x="1792288"/>
            <a:ext cy="603599" cx="5486399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SzPct val="100000"/>
              <a:buNone/>
              <a:defRPr sz="24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/>
        </p:nvSpPr>
        <p:spPr>
          <a:xfrm>
            <a:off y="0" x="0"/>
            <a:ext cy="5176499" cx="91440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19881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y="12039" x="-3832"/>
            <a:ext cy="5165065" cx="10925833"/>
          </a:xfrm>
          <a:custGeom>
            <a:pathLst>
              <a:path w="24279631" extrusionOk="0" h="6863875">
                <a:moveTo>
                  <a:pt y="0" x="9291599"/>
                </a:moveTo>
                <a:lnTo>
                  <a:pt y="5875" x="24279631"/>
                </a:lnTo>
                <a:lnTo>
                  <a:pt y="6863875" x="24250422"/>
                </a:lnTo>
                <a:lnTo>
                  <a:pt y="6858000" x="8740466"/>
                </a:lnTo>
                <a:cubicBezTo>
                  <a:pt y="3062308" x="0"/>
                  <a:pt y="312298" x="7449035"/>
                  <a:pt y="0" x="9291599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y="660" x="14659"/>
            <a:ext cy="5165065" cx="10500940"/>
          </a:xfrm>
          <a:custGeom>
            <a:pathLst>
              <a:path w="24279631" extrusionOk="0" h="6863875">
                <a:moveTo>
                  <a:pt y="0" x="9291599"/>
                </a:moveTo>
                <a:lnTo>
                  <a:pt y="5875" x="24279631"/>
                </a:lnTo>
                <a:lnTo>
                  <a:pt y="6863875" x="24250422"/>
                </a:lnTo>
                <a:lnTo>
                  <a:pt y="6858000" x="8740466"/>
                </a:lnTo>
                <a:cubicBezTo>
                  <a:pt y="3062308" x="0"/>
                  <a:pt y="312298" x="7449035"/>
                  <a:pt y="0" x="9291599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y="-661" x="-846666"/>
            <a:ext cy="5176308" cx="2167466"/>
          </a:xfrm>
          <a:custGeom>
            <a:pathLst>
              <a:path w="2167467" extrusionOk="0" h="6180667">
                <a:moveTo>
                  <a:pt y="0" x="939800"/>
                </a:moveTo>
                <a:lnTo>
                  <a:pt y="5881" x="1905000"/>
                </a:lnTo>
                <a:cubicBezTo>
                  <a:pt y="1035992" x="2167467"/>
                  <a:pt y="1848556" x="0"/>
                  <a:pt y="6180667" x="1896533"/>
                </a:cubicBezTo>
                <a:lnTo>
                  <a:pt y="6180667" x="939800"/>
                </a:lnTo>
                <a:lnTo>
                  <a:pt y="0" x="93980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y="131" x="-524933"/>
            <a:ext cy="5176308" cx="1403434"/>
          </a:xfrm>
          <a:custGeom>
            <a:pathLst>
              <a:path w="2167467" extrusionOk="0" h="6180667">
                <a:moveTo>
                  <a:pt y="0" x="939800"/>
                </a:moveTo>
                <a:lnTo>
                  <a:pt y="5881" x="1905000"/>
                </a:lnTo>
                <a:cubicBezTo>
                  <a:pt y="1035992" x="2167467"/>
                  <a:pt y="1848556" x="0"/>
                  <a:pt y="6180667" x="1896533"/>
                </a:cubicBezTo>
                <a:lnTo>
                  <a:pt y="6180667" x="939800"/>
                </a:lnTo>
                <a:lnTo>
                  <a:pt y="0" x="93980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type="ctrTitle"/>
          </p:nvPr>
        </p:nvSpPr>
        <p:spPr>
          <a:xfrm>
            <a:off y="1242060" x="1082040"/>
            <a:ext cy="1102500" cx="70509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subTitle"/>
          </p:nvPr>
        </p:nvSpPr>
        <p:spPr>
          <a:xfrm>
            <a:off y="2423159" x="1082040"/>
            <a:ext cy="694199" cx="70358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r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 rtl="0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/>
        </p:nvSpPr>
        <p:spPr>
          <a:xfrm rot="10800000" flipH="1">
            <a:off y="-16424" x="-348182"/>
            <a:ext cy="5159924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/>
          <p:nvPr/>
        </p:nvSpPr>
        <p:spPr>
          <a:xfrm rot="10800000" flipH="1">
            <a:off y="774" x="-1118653"/>
            <a:ext cy="5142725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 rot="10800000">
            <a:off y="-9550" x="8088846"/>
            <a:ext cy="5153050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127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/>
          <p:nvPr/>
        </p:nvSpPr>
        <p:spPr>
          <a:xfrm rot="10800000" flipH="1">
            <a:off y="-16424" x="-348182"/>
            <a:ext cy="5159924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/>
          <p:nvPr/>
        </p:nvSpPr>
        <p:spPr>
          <a:xfrm rot="10800000" flipH="1">
            <a:off y="774" x="-1118653"/>
            <a:ext cy="5142725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/>
        </p:nvSpPr>
        <p:spPr>
          <a:xfrm rot="10800000">
            <a:off y="-9550" x="8088846"/>
            <a:ext cy="5153050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127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1244242" x="457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y="1244242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slideLayouts/slideLayout7.xml" Type="http://schemas.openxmlformats.org/officeDocument/2006/relationships/slideLayout" Id="rId1"/><Relationship Target="../slideLayouts/slideLayout10.xml" Type="http://schemas.openxmlformats.org/officeDocument/2006/relationships/slideLayout" Id="rId4"/><Relationship Target="../slideLayouts/slideLayout9.xml" Type="http://schemas.openxmlformats.org/officeDocument/2006/relationships/slideLayout" Id="rId3"/><Relationship Target="../slideLayouts/slideLayout12.xml" Type="http://schemas.openxmlformats.org/officeDocument/2006/relationships/slideLayout" Id="rId6"/><Relationship Target="../slideLayouts/slideLayout11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29540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5.jpg" Type="http://schemas.openxmlformats.org/officeDocument/2006/relationships/image" Id="rId4"/><Relationship Target="../media/image11.jpg" Type="http://schemas.openxmlformats.org/officeDocument/2006/relationships/image" Id="rId3"/><Relationship Target="../media/image04.gif" Type="http://schemas.openxmlformats.org/officeDocument/2006/relationships/image" Id="rId6"/><Relationship Target="../media/image01.gif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jp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0.gif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3.gif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8.jpg" Type="http://schemas.openxmlformats.org/officeDocument/2006/relationships/image" Id="rId4"/><Relationship Target="../media/image06.png" Type="http://schemas.openxmlformats.org/officeDocument/2006/relationships/image" Id="rId3"/><Relationship Target="../media/image13.pn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4.jpg" Type="http://schemas.openxmlformats.org/officeDocument/2006/relationships/image" Id="rId4"/><Relationship Target="../media/image09.jpg" Type="http://schemas.openxmlformats.org/officeDocument/2006/relationships/image" Id="rId3"/><Relationship Target="../media/image12.jp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y="1242060" x="1082040"/>
            <a:ext cy="1102500" cx="7050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Week 1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y="2423159" x="1082040"/>
            <a:ext cy="694199" cx="7035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Ocean Waves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Ocean Waves</a:t>
            </a:r>
          </a:p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Sound Waves</a:t>
            </a:r>
          </a:p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Light Waves</a:t>
            </a:r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What kind of waves are there?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44250" x="4134925"/>
            <a:ext cy="1574176" cx="25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088275" x="4134925"/>
            <a:ext cy="1734449" cx="23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381787" x="359099"/>
            <a:ext cy="1147425" cx="31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2008350" x="6807225"/>
            <a:ext cy="1674649" cx="223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000" lang="en"/>
              <a:t>a long body of water curling like an arch and breaking onto the shore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000" lang="en"/>
              <a:t>waves are disturbances that spread energy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000" lang="en"/>
              <a:t>are regular patterns of motion </a:t>
            </a:r>
          </a:p>
          <a:p>
            <a:pPr rtl="0" lvl="0">
              <a:spcBef>
                <a:spcPts val="0"/>
              </a:spcBef>
              <a:buNone/>
            </a:pPr>
            <a:r>
              <a:rPr sz="2000" lang="en"/>
              <a:t>that can be made in water</a:t>
            </a:r>
          </a:p>
          <a:p>
            <a:pPr rtl="0" lvl="0">
              <a:spcBef>
                <a:spcPts val="0"/>
              </a:spcBef>
              <a:buNone/>
            </a:pPr>
            <a:r>
              <a:rPr sz="2000" lang="en"/>
              <a:t> by disrupting the surface of it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sp>
        <p:nvSpPr>
          <p:cNvPr id="76" name="Shape 76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What are ocean waves? 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665100" x="5322100"/>
            <a:ext cy="2275625" cx="325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834850" x="1604875"/>
            <a:ext cy="1207249" cx="22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y="1154017" x="412075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800" lang="en"/>
              <a:t>Wavelength-the distance from one peak to another</a:t>
            </a:r>
          </a:p>
          <a:p>
            <a:pPr rtl="0" lvl="0">
              <a:spcBef>
                <a:spcPts val="0"/>
              </a:spcBef>
              <a:buNone/>
            </a:pPr>
            <a:r>
              <a:rPr sz="2800" lang="en"/>
              <a:t>Period- the time it takes from one peak to pass through a given point</a:t>
            </a:r>
          </a:p>
          <a:p>
            <a:pPr rtl="0" lvl="0">
              <a:spcBef>
                <a:spcPts val="0"/>
              </a:spcBef>
              <a:buNone/>
            </a:pPr>
            <a:r>
              <a:rPr sz="2800" lang="en"/>
              <a:t>Frequency- the number of cycles passing by in a given time.</a:t>
            </a:r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y="205978" x="9144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Characteristics of a Wave	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464850" x="3231000"/>
            <a:ext cy="1452250" cx="23301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3000" lang="en">
                <a:latin typeface="Arial"/>
                <a:ea typeface="Arial"/>
                <a:cs typeface="Arial"/>
                <a:sym typeface="Arial"/>
              </a:rPr>
              <a:t>caused by wind moving across the surface of the water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Ocean surface waves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y="2735275" x="3141600"/>
            <a:ext cy="545100" cx="2110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513137" x="882400"/>
            <a:ext cy="1689324" cx="3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y="2565075" x="4453250"/>
            <a:ext cy="1524000" cx="4138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spcBef>
                <a:spcPts val="0"/>
              </a:spcBef>
              <a:buClr>
                <a:srgbClr val="00387E"/>
              </a:buClr>
              <a:buSzPct val="46666"/>
              <a:buFont typeface="Arial"/>
              <a:buChar char="●"/>
            </a:pPr>
            <a:r>
              <a:rPr sz="3000" lang="en">
                <a:solidFill>
                  <a:srgbClr val="00387E"/>
                </a:solidFill>
              </a:rPr>
              <a:t>Water only moves up and down as they travel from the wind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3000" lang="en">
                <a:latin typeface="Arial"/>
                <a:ea typeface="Arial"/>
                <a:cs typeface="Arial"/>
                <a:sym typeface="Arial"/>
              </a:rPr>
              <a:t>Surface Wave- Wave that consists of a combination of transverse and longitudinal waves and occurs at the surface between two different mediums</a:t>
            </a:r>
          </a:p>
        </p:txBody>
      </p:sp>
      <p:sp>
        <p:nvSpPr>
          <p:cNvPr id="100" name="Shape 100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Surface Waves Cont’d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209887" x="762000"/>
            <a:ext cy="1724025" cx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rgbClr val="00387E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387E"/>
                </a:solidFill>
              </a:rPr>
              <a:t>Ocean currents are a constant motion of water</a:t>
            </a:r>
          </a:p>
          <a:p>
            <a:pPr rtl="0" lvl="0" indent="-431800" marL="457200">
              <a:spcBef>
                <a:spcPts val="0"/>
              </a:spcBef>
              <a:buClr>
                <a:srgbClr val="00387E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387E"/>
                </a:solidFill>
              </a:rPr>
              <a:t>Ocean waves are energy traveling through water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387E"/>
              </a:solidFill>
            </a:endParaRPr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rgbClr val="00387E"/>
                </a:solidFill>
              </a:rPr>
              <a:t>Waves vs Currents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249025" x="5780025"/>
            <a:ext cy="1754225" cx="330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313575" x="62750"/>
            <a:ext cy="1625149" cx="260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313575" x="2899587"/>
            <a:ext cy="1754224" cx="2651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y="915942" x="3996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3000" lang="en"/>
              <a:t>A type of ocean wave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3000" lang="en"/>
              <a:t>A series of ocean waves and are usually much bigger in size compared to regular ocean waves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3000" lang="en"/>
              <a:t>Caused not by wind but by earthquakes, volcanoes, and landslides</a:t>
            </a:r>
          </a:p>
        </p:txBody>
      </p:sp>
      <p:sp>
        <p:nvSpPr>
          <p:cNvPr id="116" name="Shape 116"/>
          <p:cNvSpPr txBox="1"/>
          <p:nvPr>
            <p:ph type="title"/>
          </p:nvPr>
        </p:nvSpPr>
        <p:spPr>
          <a:xfrm>
            <a:off y="67753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Tsunamis 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703900" x="3532887"/>
            <a:ext cy="1382000" cx="207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703900" x="457200"/>
            <a:ext cy="1381999" cx="20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290950" x="6451150"/>
            <a:ext cy="1794949" cx="192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