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slides/slide6.xml" Type="http://schemas.openxmlformats.org/officeDocument/2006/relationships/slide" Id="rId12"/><Relationship Target="slides/slide7.xml" Type="http://schemas.openxmlformats.org/officeDocument/2006/relationships/slide" Id="rId13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4.xml" Type="http://schemas.openxmlformats.org/officeDocument/2006/relationships/slide" Id="rId10"/><Relationship Target="tableStyles.xml" Type="http://schemas.openxmlformats.org/officeDocument/2006/relationships/tableStyles" Id="rId3"/><Relationship Target="slides/slide5.xml" Type="http://schemas.openxmlformats.org/officeDocument/2006/relationships/slide" Id="rId11"/><Relationship Target="slides/slide3.xml" Type="http://schemas.openxmlformats.org/officeDocument/2006/relationships/slide" Id="rId9"/><Relationship Target="notesMasters/notesMaster1.xml" Type="http://schemas.openxmlformats.org/officeDocument/2006/relationships/notesMaster" Id="rId6"/><Relationship Target="slideMasters/slideMaster2.xml" Type="http://schemas.openxmlformats.org/officeDocument/2006/relationships/slideMaster" Id="rId5"/><Relationship Target="slides/slide2.xml" Type="http://schemas.openxmlformats.org/officeDocument/2006/relationships/slide" Id="rId8"/><Relationship Target="slides/slide1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Review why the ozone layer is important to us. Describe the hole in the ozone and how using renewable energy sources can help prevent the hole from getting bigger.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Students may find it hard to picture how this device creates energy so, a video may be helpful to show.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Compare and Contrast: point absorber and  attenuators. Students may get confused by the two since they are similar.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/>
        </p:nvSpPr>
        <p:spPr>
          <a:xfrm rot="10800000" flipH="1">
            <a:off y="-16424" x="-348182"/>
            <a:ext cy="5159924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/>
        </p:nvSpPr>
        <p:spPr>
          <a:xfrm rot="10800000" flipH="1">
            <a:off y="774" x="-1118653"/>
            <a:ext cy="5142725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/>
          <p:nvPr/>
        </p:nvSpPr>
        <p:spPr>
          <a:xfrm rot="10800000">
            <a:off y="-9550" x="8088846"/>
            <a:ext cy="5153050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127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52" name="Shape 52"/>
          <p:cNvGrpSpPr/>
          <p:nvPr/>
        </p:nvGrpSpPr>
        <p:grpSpPr>
          <a:xfrm>
            <a:off y="3700039" x="-6264"/>
            <a:ext cy="2325488" cx="9150267"/>
            <a:chOff y="4933386" x="-6264"/>
            <a:chExt cy="3100650" cx="9150267"/>
          </a:xfrm>
        </p:grpSpPr>
        <p:sp>
          <p:nvSpPr>
            <p:cNvPr id="53" name="Shape 53"/>
            <p:cNvSpPr/>
            <p:nvPr/>
          </p:nvSpPr>
          <p:spPr>
            <a:xfrm>
              <a:off y="5537200" x="-7"/>
              <a:ext cy="1574769" cx="9144008"/>
            </a:xfrm>
            <a:custGeom>
              <a:pathLst>
                <a:path w="9144009" extrusionOk="0" h="1257301">
                  <a:moveTo>
                    <a:pt y="266700" x="5"/>
                  </a:moveTo>
                  <a:cubicBezTo>
                    <a:pt y="1257301" x="8115305"/>
                    <a:pt y="0" x="7620009"/>
                    <a:pt y="186267" x="9144009"/>
                  </a:cubicBezTo>
                  <a:cubicBezTo>
                    <a:pt y="441678" x="9144008"/>
                    <a:pt y="818763" x="9143998"/>
                    <a:pt y="1074174" x="9143997"/>
                  </a:cubicBezTo>
                  <a:lnTo>
                    <a:pt y="1086874" x="0"/>
                  </a:lnTo>
                  <a:cubicBezTo>
                    <a:pt y="854041" x="0"/>
                    <a:pt y="499533" x="5"/>
                    <a:pt y="266700" x="5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t="50%" b="50%" r="50%" l="50%"/>
              </a:path>
              <a:tileRect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y="1908578" x="3018543"/>
              <a:ext cy="9150266" cx="3100650"/>
            </a:xfrm>
            <a:custGeom>
              <a:pathLst>
                <a:path w="8053639" extrusionOk="0" h="6879900">
                  <a:moveTo>
                    <a:pt y="16025" x="4696126"/>
                  </a:moveTo>
                  <a:lnTo>
                    <a:pt y="0" x="2920537"/>
                  </a:lnTo>
                  <a:cubicBezTo>
                    <a:pt y="2293300" x="2927053"/>
                    <a:pt y="4586600" x="2933568"/>
                    <a:pt y="6879900" x="2940084"/>
                  </a:cubicBezTo>
                  <a:lnTo>
                    <a:pt y="6861462" x="4085318"/>
                  </a:lnTo>
                  <a:cubicBezTo>
                    <a:pt y="4651267" x="8053639"/>
                    <a:pt y="3113439" x="0"/>
                    <a:pt y="16025" x="4696126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%" r="100%"/>
              </a:path>
              <a:tileRect b="-100%" l="-100%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y="5740400" x="-7"/>
              <a:ext cy="1574769" cx="9144010"/>
            </a:xfrm>
            <a:custGeom>
              <a:pathLst>
                <a:path w="9144011" extrusionOk="0" h="1257301">
                  <a:moveTo>
                    <a:pt y="266700" x="7"/>
                  </a:moveTo>
                  <a:cubicBezTo>
                    <a:pt y="1257301" x="8115307"/>
                    <a:pt y="0" x="7620011"/>
                    <a:pt y="186267" x="9144011"/>
                  </a:cubicBezTo>
                  <a:lnTo>
                    <a:pt y="921775" x="9144011"/>
                  </a:lnTo>
                  <a:lnTo>
                    <a:pt y="931914" x="0"/>
                  </a:lnTo>
                  <a:cubicBezTo>
                    <a:pt y="699081" x="0"/>
                    <a:pt y="499533" x="7"/>
                    <a:pt y="266700" x="7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t="50%" b="50%" r="50%" l="50%"/>
              </a:path>
              <a:tileRect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6" name="Shape 56"/>
          <p:cNvSpPr txBox="1"/>
          <p:nvPr>
            <p:ph idx="1" type="body"/>
          </p:nvPr>
        </p:nvSpPr>
        <p:spPr>
          <a:xfrm>
            <a:off y="4025503" x="1792288"/>
            <a:ext cy="603599" cx="5486399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SzPct val="100000"/>
              <a:buNone/>
              <a:defRPr sz="24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/>
        </p:nvSpPr>
        <p:spPr>
          <a:xfrm>
            <a:off y="0" x="0"/>
            <a:ext cy="5176499" cx="91440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19881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/>
          <p:nvPr/>
        </p:nvSpPr>
        <p:spPr>
          <a:xfrm flipH="1">
            <a:off y="12039" x="-3832"/>
            <a:ext cy="5165065" cx="10925833"/>
          </a:xfrm>
          <a:custGeom>
            <a:pathLst>
              <a:path w="24279631" extrusionOk="0" h="6863875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y="660" x="14659"/>
            <a:ext cy="5165065" cx="10500940"/>
          </a:xfrm>
          <a:custGeom>
            <a:pathLst>
              <a:path w="24279631" extrusionOk="0" h="6863875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>
            <a:off y="-661" x="-846666"/>
            <a:ext cy="5176308" cx="2167466"/>
          </a:xfrm>
          <a:custGeom>
            <a:pathLst>
              <a:path w="2167467" extrusionOk="0" h="61806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y="131" x="-524933"/>
            <a:ext cy="5176308" cx="1403434"/>
          </a:xfrm>
          <a:custGeom>
            <a:pathLst>
              <a:path w="2167467" extrusionOk="0" h="61806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 txBox="1"/>
          <p:nvPr>
            <p:ph type="ctrTitle"/>
          </p:nvPr>
        </p:nvSpPr>
        <p:spPr>
          <a:xfrm>
            <a:off y="1242060" x="1082040"/>
            <a:ext cy="1102500" cx="70509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r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r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algn="r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algn="r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algn="r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algn="r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algn="r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algn="r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algn="r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subTitle"/>
          </p:nvPr>
        </p:nvSpPr>
        <p:spPr>
          <a:xfrm>
            <a:off y="2423159" x="1082040"/>
            <a:ext cy="694199" cx="70358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algn="r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algn="r" rtl="0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algn="r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algn="r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algn="r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algn="r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algn="r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algn="r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/>
        </p:nvSpPr>
        <p:spPr>
          <a:xfrm rot="10800000" flipH="1">
            <a:off y="-16424" x="-348182"/>
            <a:ext cy="5159924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/>
          <p:nvPr/>
        </p:nvSpPr>
        <p:spPr>
          <a:xfrm rot="10800000" flipH="1">
            <a:off y="774" x="-1118653"/>
            <a:ext cy="5142725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 rot="10800000">
            <a:off y="-9550" x="8088846"/>
            <a:ext cy="5153050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127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/>
        </p:nvSpPr>
        <p:spPr>
          <a:xfrm rot="10800000" flipH="1">
            <a:off y="-16424" x="-348182"/>
            <a:ext cy="5159924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/>
        </p:nvSpPr>
        <p:spPr>
          <a:xfrm rot="10800000" flipH="1">
            <a:off y="774" x="-1118653"/>
            <a:ext cy="5142725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/>
          <p:nvPr/>
        </p:nvSpPr>
        <p:spPr>
          <a:xfrm rot="10800000">
            <a:off y="-9550" x="8088846"/>
            <a:ext cy="5153050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127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244242" x="457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45" name="Shape 45"/>
          <p:cNvSpPr txBox="1"/>
          <p:nvPr>
            <p:ph idx="2" type="body"/>
          </p:nvPr>
        </p:nvSpPr>
        <p:spPr>
          <a:xfrm>
            <a:off y="1244242" x="4648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_rels/slideMaster2.xml.rels><?xml version="1.0" encoding="UTF-8" standalone="yes"?><Relationships xmlns="http://schemas.openxmlformats.org/package/2006/relationships"><Relationship Target="../slideLayouts/slideLayout8.xml" Type="http://schemas.openxmlformats.org/officeDocument/2006/relationships/slideLayout" Id="rId2"/><Relationship Target="../slideLayouts/slideLayout7.xml" Type="http://schemas.openxmlformats.org/officeDocument/2006/relationships/slideLayout" Id="rId1"/><Relationship Target="../slideLayouts/slideLayout10.xml" Type="http://schemas.openxmlformats.org/officeDocument/2006/relationships/slideLayout" Id="rId4"/><Relationship Target="../slideLayouts/slideLayout9.xml" Type="http://schemas.openxmlformats.org/officeDocument/2006/relationships/slideLayout" Id="rId3"/><Relationship Target="../slideLayouts/slideLayout12.xml" Type="http://schemas.openxmlformats.org/officeDocument/2006/relationships/slideLayout" Id="rId6"/><Relationship Target="../slideLayouts/slideLayout11.xml" Type="http://schemas.openxmlformats.org/officeDocument/2006/relationships/slideLayout" Id="rId5"/><Relationship Target="../theme/theme4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1295400" x="457200"/>
            <a:ext cy="33945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3.png" Type="http://schemas.openxmlformats.org/officeDocument/2006/relationships/image" Id="rId4"/><Relationship Target="../media/image04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0.gif" Type="http://schemas.openxmlformats.org/officeDocument/2006/relationships/image" Id="rId4"/><Relationship Target="../media/image07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1.png" Type="http://schemas.openxmlformats.org/officeDocument/2006/relationships/image" Id="rId4"/><Relationship Target="../media/image05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idx="1" type="subTitle"/>
          </p:nvPr>
        </p:nvSpPr>
        <p:spPr>
          <a:xfrm>
            <a:off y="2423159" x="1082040"/>
            <a:ext cy="694199" cx="7035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Uses of Ocean Waves and more</a:t>
            </a:r>
          </a:p>
        </p:txBody>
      </p:sp>
      <p:sp>
        <p:nvSpPr>
          <p:cNvPr id="60" name="Shape 60"/>
          <p:cNvSpPr txBox="1"/>
          <p:nvPr>
            <p:ph type="ctrTitle"/>
          </p:nvPr>
        </p:nvSpPr>
        <p:spPr>
          <a:xfrm>
            <a:off y="1242060" x="1082040"/>
            <a:ext cy="1102500" cx="70509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Week 2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hydropower</a:t>
            </a:r>
          </a:p>
          <a:p>
            <a:pPr rtl="0" lvl="1" indent="-406400" marL="914400">
              <a:spcBef>
                <a:spcPts val="0"/>
              </a:spcBef>
              <a:buClr>
                <a:schemeClr val="dk2"/>
              </a:buClr>
              <a:buSzPct val="87500"/>
              <a:buFont typeface="Courier New"/>
              <a:buChar char="o"/>
            </a:pPr>
            <a:r>
              <a:rPr lang="en"/>
              <a:t>Terminator devices</a:t>
            </a:r>
          </a:p>
          <a:p>
            <a:pPr rtl="0" lvl="1" indent="-406400" marL="914400">
              <a:spcBef>
                <a:spcPts val="0"/>
              </a:spcBef>
              <a:buClr>
                <a:schemeClr val="dk2"/>
              </a:buClr>
              <a:buSzPct val="87500"/>
              <a:buFont typeface="Courier New"/>
              <a:buChar char="o"/>
            </a:pPr>
            <a:r>
              <a:rPr lang="en"/>
              <a:t>Attenuators</a:t>
            </a:r>
          </a:p>
          <a:p>
            <a:pPr rtl="0" lvl="1" indent="-406400" marL="914400">
              <a:spcBef>
                <a:spcPts val="0"/>
              </a:spcBef>
              <a:buClr>
                <a:schemeClr val="dk2"/>
              </a:buClr>
              <a:buSzPct val="87500"/>
              <a:buFont typeface="Courier New"/>
              <a:buChar char="o"/>
            </a:pPr>
            <a:r>
              <a:rPr lang="en"/>
              <a:t>Point absorber</a:t>
            </a:r>
          </a:p>
          <a:p>
            <a:pPr rtl="0" lvl="1" indent="-406400" marL="914400">
              <a:spcBef>
                <a:spcPts val="0"/>
              </a:spcBef>
              <a:buClr>
                <a:schemeClr val="dk2"/>
              </a:buClr>
              <a:buSzPct val="87500"/>
              <a:buFont typeface="Courier New"/>
              <a:buChar char="o"/>
            </a:pPr>
            <a:r>
              <a:rPr lang="en"/>
              <a:t>Overtopping devices</a:t>
            </a:r>
          </a:p>
        </p:txBody>
      </p:sp>
      <p:sp>
        <p:nvSpPr>
          <p:cNvPr id="66" name="Shape 66"/>
          <p:cNvSpPr txBox="1"/>
          <p:nvPr>
            <p:ph type="title"/>
          </p:nvPr>
        </p:nvSpPr>
        <p:spPr>
          <a:xfrm>
            <a:off y="205975" x="56975"/>
            <a:ext cy="994200" cx="86298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What can ocean waves be used for?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00175" x="4889850"/>
            <a:ext cy="2663725" cx="392727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Hydropower is a renewable source of energy meaning it can be used multiple times without running out</a:t>
            </a:r>
          </a:p>
          <a:p>
            <a:pPr rtl="0" lvl="0" indent="-4318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Most of our energy is from fossil fuels which is not renewable</a:t>
            </a:r>
          </a:p>
          <a:p>
            <a:pPr rtl="0" lvl="0" indent="-4318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Fossil fuels damage the ozone layer with gas emissions </a:t>
            </a:r>
          </a:p>
        </p:txBody>
      </p:sp>
      <p:sp>
        <p:nvSpPr>
          <p:cNvPr id="73" name="Shape 73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Why is hydropower beneficial?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idx="1" type="body"/>
          </p:nvPr>
        </p:nvSpPr>
        <p:spPr>
          <a:xfrm>
            <a:off y="1071642" x="2961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captures or reflects the power of the waves</a:t>
            </a:r>
          </a:p>
          <a:p>
            <a:pPr rtl="0" lvl="0" indent="-4318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wave causes the captured water to move up and down, forcing air through an opening to a turbine to generate power</a:t>
            </a:r>
          </a:p>
        </p:txBody>
      </p:sp>
      <p:sp>
        <p:nvSpPr>
          <p:cNvPr id="79" name="Shape 79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Terminator devices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644725" x="2281125"/>
            <a:ext cy="1319949" cx="1649950"/>
          </a:xfrm>
          <a:prstGeom prst="rect">
            <a:avLst/>
          </a:prstGeom>
        </p:spPr>
      </p:pic>
      <p:pic>
        <p:nvPicPr>
          <p:cNvPr id="81" name="Shape 81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3683200" x="4783875"/>
            <a:ext cy="1319949" cx="1755252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y="1267250" x="457200"/>
            <a:ext cy="3630300" cx="5709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long floating structures that go along with the direction of waves</a:t>
            </a:r>
          </a:p>
          <a:p>
            <a:pPr rtl="0" lvl="0" indent="-4318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hydraulic pumps or other converters generate power with wave movements</a:t>
            </a:r>
          </a:p>
        </p:txBody>
      </p:sp>
      <p:sp>
        <p:nvSpPr>
          <p:cNvPr id="87" name="Shape 87"/>
          <p:cNvSpPr txBox="1"/>
          <p:nvPr>
            <p:ph type="title"/>
          </p:nvPr>
        </p:nvSpPr>
        <p:spPr>
          <a:xfrm>
            <a:off y="177203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Attenuators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68825" x="6433100"/>
            <a:ext cy="1839053" cx="2514324"/>
          </a:xfrm>
          <a:prstGeom prst="rect">
            <a:avLst/>
          </a:prstGeom>
        </p:spPr>
      </p:pic>
      <p:pic>
        <p:nvPicPr>
          <p:cNvPr id="89" name="Shape 89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806625" x="6375675"/>
            <a:ext cy="1981200" cx="257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y="1244250" x="457200"/>
            <a:ext cy="3630300" cx="4616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floating structure that move relative to wave action 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The rise and fall of the wave height at a single point for energy conversion 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up and down motion caused by passing waves is used to drive electromechanical or hydraulic energy to generate power</a:t>
            </a:r>
          </a:p>
        </p:txBody>
      </p:sp>
      <p:sp>
        <p:nvSpPr>
          <p:cNvPr id="95" name="Shape 95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Point absorber</a:t>
            </a:r>
          </a:p>
        </p:txBody>
      </p:sp>
      <p:pic>
        <p:nvPicPr>
          <p:cNvPr id="96" name="Shape 9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566625" x="5896475"/>
            <a:ext cy="1521275" cx="2700249"/>
          </a:xfrm>
          <a:prstGeom prst="rect">
            <a:avLst/>
          </a:prstGeom>
        </p:spPr>
      </p:pic>
      <p:pic>
        <p:nvPicPr>
          <p:cNvPr id="97" name="Shape 97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714075" x="5959987"/>
            <a:ext cy="1861300" cx="257322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y="1244250" x="457200"/>
            <a:ext cy="3630300" cx="6359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Are like reservoirs and cause buildup of water like a dam</a:t>
            </a:r>
          </a:p>
          <a:p>
            <a:pPr rtl="0" lvl="0" indent="-4318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The water is then released, and flow back into the ocean</a:t>
            </a:r>
          </a:p>
          <a:p>
            <a:pPr rtl="0" lvl="0" indent="-4318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The energy of the falling water is used to turn hydro turbines to generate power </a:t>
            </a:r>
          </a:p>
        </p:txBody>
      </p:sp>
      <p:sp>
        <p:nvSpPr>
          <p:cNvPr id="103" name="Shape 103"/>
          <p:cNvSpPr txBox="1"/>
          <p:nvPr>
            <p:ph type="title"/>
          </p:nvPr>
        </p:nvSpPr>
        <p:spPr>
          <a:xfrm>
            <a:off y="1771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Overtopping devices</a:t>
            </a:r>
          </a:p>
        </p:txBody>
      </p:sp>
      <p:pic>
        <p:nvPicPr>
          <p:cNvPr id="104" name="Shape 10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977800" x="6527075"/>
            <a:ext cy="1962699" cx="261692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