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2"/>
  </p:notesMasterIdLst>
  <p:sldIdLst>
    <p:sldId id="293" r:id="rId2"/>
    <p:sldId id="294" r:id="rId3"/>
    <p:sldId id="295" r:id="rId4"/>
    <p:sldId id="296" r:id="rId5"/>
    <p:sldId id="297" r:id="rId6"/>
    <p:sldId id="298" r:id="rId7"/>
    <p:sldId id="299" r:id="rId8"/>
    <p:sldId id="300" r:id="rId9"/>
    <p:sldId id="301" r:id="rId10"/>
    <p:sldId id="302" r:id="rId1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92" autoAdjust="0"/>
    <p:restoredTop sz="94622" autoAdjust="0"/>
  </p:normalViewPr>
  <p:slideViewPr>
    <p:cSldViewPr>
      <p:cViewPr varScale="1">
        <p:scale>
          <a:sx n="131" d="100"/>
          <a:sy n="131" d="100"/>
        </p:scale>
        <p:origin x="-432"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Lesson 8 Give examples where this type of thing happens.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lesson 10. Create a demonstration for the students on what they will be doing. This way, the students won’t be confused on the day of the lab. Answer any questions that they have and clarify any steps. Go over the lab write up with them.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Use props to help the students learn each type visually so that they can fully understand each process. Possibly use a deck of cards.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6" name="Shape 3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Give examples of great earthquakes that occurred in history. Have a demo with clay and try shifting the bottom part of the clay. The result would cause the surface to crack. Which is an example of an earthquake affecting the surface.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Bring igneous rocks to class so the students can have examples that they can look at and feel the textures of the rocks.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show that all the stones and scraps in the picture were compressed into the rock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use the pictures as examples and explain that the crustaceans in the rocks are compressed and fossilized so when u break into a rock especially near the beach, you can likely find these, then for the picture on the top right explain how and why there are different sediment layers and ask them which one is probably the oldest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9" name="Shape 3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explain that although its called metamorphic, its still contains sediments creating more layers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8" name="Shape 3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Lesson 9 give hints if they don't get it, and first one starting from left to right is igneous, then metamorphic, then sedimentary</a:t>
            </a:r>
          </a:p>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end of lesson 9 Prepare the students to watch the video. Pass out the paper for the students to work on while they watch the video to sum up the lesson that they learned. Afterwards, go over the answers with them.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0"/>
              </a:spcBef>
              <a:buClr>
                <a:schemeClr val="dk1"/>
              </a:buClr>
              <a:buSzPct val="100000"/>
              <a:buNone/>
              <a:defRPr sz="1800">
                <a:solidFill>
                  <a:schemeClr val="dk1"/>
                </a:solidFill>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30000">
              <a:schemeClr val="lt1"/>
            </a:gs>
            <a:gs pos="100000">
              <a:schemeClr val="lt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600"/>
              </a:spcBef>
              <a:buSzPct val="100000"/>
              <a:defRPr sz="3000"/>
            </a:lvl1pPr>
            <a:lvl2pPr>
              <a:spcBef>
                <a:spcPts val="480"/>
              </a:spcBef>
              <a:buSzPct val="100000"/>
              <a:defRPr sz="2400"/>
            </a:lvl2pPr>
            <a:lvl3pPr>
              <a:spcBef>
                <a:spcPts val="480"/>
              </a:spcBef>
              <a:buSzPct val="100000"/>
              <a:defRPr sz="2400"/>
            </a:lvl3pPr>
            <a:lvl4pPr>
              <a:spcBef>
                <a:spcPts val="360"/>
              </a:spcBef>
              <a:buSzPct val="100000"/>
              <a:defRPr sz="1800"/>
            </a:lvl4pPr>
            <a:lvl5pPr>
              <a:spcBef>
                <a:spcPts val="360"/>
              </a:spcBef>
              <a:buSzPct val="100000"/>
              <a:defRPr sz="1800"/>
            </a:lvl5pPr>
            <a:lvl6pPr>
              <a:spcBef>
                <a:spcPts val="360"/>
              </a:spcBef>
              <a:buSzPct val="100000"/>
              <a:defRPr sz="1800"/>
            </a:lvl6pPr>
            <a:lvl7pPr>
              <a:spcBef>
                <a:spcPts val="360"/>
              </a:spcBef>
              <a:buSzPct val="100000"/>
              <a:defRPr sz="1800"/>
            </a:lvl7pPr>
            <a:lvl8pPr>
              <a:spcBef>
                <a:spcPts val="360"/>
              </a:spcBef>
              <a:buSzPct val="100000"/>
              <a:defRPr sz="1800"/>
            </a:lvl8pPr>
            <a:lvl9pPr>
              <a:spcBef>
                <a:spcPts val="360"/>
              </a:spcBef>
              <a:buSzPct val="100000"/>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5187050" y="178500"/>
            <a:ext cx="3574799" cy="857400"/>
          </a:xfrm>
          <a:prstGeom prst="rect">
            <a:avLst/>
          </a:prstGeom>
          <a:solidFill>
            <a:schemeClr val="dk2"/>
          </a:solidFill>
        </p:spPr>
        <p:txBody>
          <a:bodyPr lIns="91425" tIns="91425" rIns="91425" bIns="91425" anchor="b" anchorCtr="0">
            <a:noAutofit/>
          </a:bodyPr>
          <a:lstStyle/>
          <a:p>
            <a:pPr>
              <a:spcBef>
                <a:spcPts val="0"/>
              </a:spcBef>
              <a:buNone/>
            </a:pPr>
            <a:r>
              <a:rPr lang="en"/>
              <a:t>Plate Tectonics</a:t>
            </a:r>
          </a:p>
        </p:txBody>
      </p:sp>
      <p:sp>
        <p:nvSpPr>
          <p:cNvPr id="295" name="Shape 295"/>
          <p:cNvSpPr txBox="1">
            <a:spLocks noGrp="1"/>
          </p:cNvSpPr>
          <p:nvPr>
            <p:ph type="body" idx="1"/>
          </p:nvPr>
        </p:nvSpPr>
        <p:spPr>
          <a:xfrm>
            <a:off x="5187050" y="1035900"/>
            <a:ext cx="3574799" cy="3929100"/>
          </a:xfrm>
          <a:prstGeom prst="rect">
            <a:avLst/>
          </a:prstGeom>
          <a:solidFill>
            <a:schemeClr val="lt2"/>
          </a:solidFill>
        </p:spPr>
        <p:txBody>
          <a:bodyPr lIns="91425" tIns="91425" rIns="91425" bIns="91425" anchor="t" anchorCtr="0">
            <a:noAutofit/>
          </a:bodyPr>
          <a:lstStyle/>
          <a:p>
            <a:pPr lvl="0" rtl="0">
              <a:lnSpc>
                <a:spcPct val="115000"/>
              </a:lnSpc>
              <a:spcBef>
                <a:spcPts val="0"/>
              </a:spcBef>
              <a:buClr>
                <a:schemeClr val="dk1"/>
              </a:buClr>
              <a:buSzPct val="45833"/>
              <a:buFont typeface="Arial"/>
              <a:buNone/>
            </a:pPr>
            <a:r>
              <a:rPr lang="en" sz="2400">
                <a:latin typeface="Times New Roman"/>
                <a:ea typeface="Times New Roman"/>
                <a:cs typeface="Times New Roman"/>
                <a:sym typeface="Times New Roman"/>
              </a:rPr>
              <a:t>- is the movement of enormous sections of Earth’s crust—the plates. </a:t>
            </a:r>
          </a:p>
          <a:p>
            <a:pPr lvl="0" rtl="0">
              <a:lnSpc>
                <a:spcPct val="115000"/>
              </a:lnSpc>
              <a:spcBef>
                <a:spcPts val="0"/>
              </a:spcBef>
              <a:buClr>
                <a:schemeClr val="dk1"/>
              </a:buClr>
              <a:buSzPct val="45833"/>
              <a:buFont typeface="Arial"/>
              <a:buNone/>
            </a:pPr>
            <a:r>
              <a:rPr lang="en" sz="2400">
                <a:latin typeface="Times New Roman"/>
                <a:ea typeface="Times New Roman"/>
                <a:cs typeface="Times New Roman"/>
                <a:sym typeface="Times New Roman"/>
              </a:rPr>
              <a:t>- New crust forms where plates separate on the seafloor, and existing crust sinks into the mantle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Shape 367"/>
          <p:cNvPicPr preferRelativeResize="0"/>
          <p:nvPr/>
        </p:nvPicPr>
        <p:blipFill>
          <a:blip r:embed="rId3"/>
          <a:stretch>
            <a:fillRect/>
          </a:stretch>
        </p:blipFill>
        <p:spPr>
          <a:xfrm>
            <a:off x="0" y="0"/>
            <a:ext cx="9143999" cy="5143499"/>
          </a:xfrm>
          <a:prstGeom prst="rect">
            <a:avLst/>
          </a:prstGeom>
          <a:noFill/>
          <a:ln>
            <a:noFill/>
          </a:ln>
        </p:spPr>
      </p:pic>
      <p:sp>
        <p:nvSpPr>
          <p:cNvPr id="368" name="Shape 36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Plate Tectonics Lab (Candy)</a:t>
            </a:r>
          </a:p>
        </p:txBody>
      </p:sp>
      <p:sp>
        <p:nvSpPr>
          <p:cNvPr id="369" name="Shape 36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a:spcBef>
                <a:spcPts val="0"/>
              </a:spcBef>
              <a:buNone/>
            </a:pPr>
            <a:r>
              <a:rPr lang="en"/>
              <a:t>Objective: Understand how plate tectonics on earth help form mountains and rifts.</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278200" y="200800"/>
            <a:ext cx="2924700" cy="2034900"/>
          </a:xfrm>
          <a:prstGeom prst="rect">
            <a:avLst/>
          </a:prstGeom>
        </p:spPr>
        <p:txBody>
          <a:bodyPr lIns="91425" tIns="91425" rIns="91425" bIns="91425" anchor="t" anchorCtr="0">
            <a:noAutofit/>
          </a:bodyPr>
          <a:lstStyle/>
          <a:p>
            <a:pPr lvl="0" rtl="0">
              <a:lnSpc>
                <a:spcPct val="115000"/>
              </a:lnSpc>
              <a:spcBef>
                <a:spcPts val="0"/>
              </a:spcBef>
              <a:buNone/>
            </a:pPr>
            <a:r>
              <a:rPr lang="en" sz="1800">
                <a:solidFill>
                  <a:srgbClr val="FF0000"/>
                </a:solidFill>
              </a:rPr>
              <a:t>Transform</a:t>
            </a:r>
            <a:r>
              <a:rPr lang="en" sz="1800">
                <a:solidFill>
                  <a:schemeClr val="dk1"/>
                </a:solidFill>
              </a:rPr>
              <a:t>:  </a:t>
            </a:r>
          </a:p>
          <a:p>
            <a:pPr lvl="0" rtl="0">
              <a:lnSpc>
                <a:spcPct val="115000"/>
              </a:lnSpc>
              <a:spcBef>
                <a:spcPts val="0"/>
              </a:spcBef>
              <a:buNone/>
            </a:pPr>
            <a:r>
              <a:rPr lang="en" sz="1800">
                <a:solidFill>
                  <a:schemeClr val="dk1"/>
                </a:solidFill>
              </a:rPr>
              <a:t>is an actively deforming region where two (or more) tectonic plates or fragments of the lithosphere move toward one another and collide.</a:t>
            </a:r>
          </a:p>
          <a:p>
            <a:pPr lvl="0" rtl="0">
              <a:lnSpc>
                <a:spcPct val="115000"/>
              </a:lnSpc>
              <a:spcBef>
                <a:spcPts val="0"/>
              </a:spcBef>
              <a:buClr>
                <a:schemeClr val="dk1"/>
              </a:buClr>
              <a:buFont typeface="Arial"/>
              <a:buNone/>
            </a:pPr>
            <a:endParaRPr sz="1800">
              <a:solidFill>
                <a:schemeClr val="dk1"/>
              </a:solidFill>
            </a:endParaRPr>
          </a:p>
          <a:p>
            <a:pPr>
              <a:spcBef>
                <a:spcPts val="0"/>
              </a:spcBef>
              <a:buNone/>
            </a:pPr>
            <a:endParaRPr sz="1800"/>
          </a:p>
        </p:txBody>
      </p:sp>
      <p:sp>
        <p:nvSpPr>
          <p:cNvPr id="301" name="Shape 301"/>
          <p:cNvSpPr txBox="1"/>
          <p:nvPr/>
        </p:nvSpPr>
        <p:spPr>
          <a:xfrm>
            <a:off x="3569950" y="620075"/>
            <a:ext cx="2439900" cy="1978199"/>
          </a:xfrm>
          <a:prstGeom prst="rect">
            <a:avLst/>
          </a:prstGeom>
        </p:spPr>
        <p:txBody>
          <a:bodyPr lIns="91425" tIns="91425" rIns="91425" bIns="91425" anchor="t" anchorCtr="0">
            <a:noAutofit/>
          </a:bodyPr>
          <a:lstStyle/>
          <a:p>
            <a:pPr lvl="0" rtl="0">
              <a:lnSpc>
                <a:spcPct val="115000"/>
              </a:lnSpc>
              <a:spcBef>
                <a:spcPts val="0"/>
              </a:spcBef>
              <a:buNone/>
            </a:pPr>
            <a:r>
              <a:rPr lang="en" sz="1800">
                <a:solidFill>
                  <a:srgbClr val="FF0000"/>
                </a:solidFill>
              </a:rPr>
              <a:t>Divergent</a:t>
            </a:r>
            <a:r>
              <a:rPr lang="en" sz="1800">
                <a:solidFill>
                  <a:schemeClr val="dk1"/>
                </a:solidFill>
              </a:rPr>
              <a:t>:</a:t>
            </a:r>
          </a:p>
          <a:p>
            <a:pPr lvl="0" rtl="0">
              <a:lnSpc>
                <a:spcPct val="115000"/>
              </a:lnSpc>
              <a:spcBef>
                <a:spcPts val="0"/>
              </a:spcBef>
              <a:buClr>
                <a:schemeClr val="dk1"/>
              </a:buClr>
              <a:buSzPct val="61111"/>
              <a:buFont typeface="Arial"/>
              <a:buNone/>
            </a:pPr>
            <a:r>
              <a:rPr lang="en" sz="1800">
                <a:solidFill>
                  <a:schemeClr val="dk1"/>
                </a:solidFill>
              </a:rPr>
              <a:t> is a linear feature that exists between two tectonic plates that are moving away from each other.</a:t>
            </a:r>
          </a:p>
          <a:p>
            <a:pPr lvl="0" rtl="0">
              <a:lnSpc>
                <a:spcPct val="115000"/>
              </a:lnSpc>
              <a:spcBef>
                <a:spcPts val="0"/>
              </a:spcBef>
              <a:buClr>
                <a:schemeClr val="dk1"/>
              </a:buClr>
              <a:buFont typeface="Arial"/>
              <a:buNone/>
            </a:pPr>
            <a:endParaRPr sz="1800">
              <a:solidFill>
                <a:schemeClr val="dk1"/>
              </a:solidFill>
            </a:endParaRPr>
          </a:p>
          <a:p>
            <a:pPr lvl="0" rtl="0">
              <a:spcBef>
                <a:spcPts val="600"/>
              </a:spcBef>
              <a:buClr>
                <a:schemeClr val="dk1"/>
              </a:buClr>
              <a:buFont typeface="Arial"/>
              <a:buNone/>
            </a:pPr>
            <a:endParaRPr sz="1800">
              <a:solidFill>
                <a:schemeClr val="dk1"/>
              </a:solidFill>
            </a:endParaRPr>
          </a:p>
          <a:p>
            <a:pPr>
              <a:spcBef>
                <a:spcPts val="0"/>
              </a:spcBef>
              <a:buNone/>
            </a:pPr>
            <a:endParaRPr/>
          </a:p>
        </p:txBody>
      </p:sp>
      <p:sp>
        <p:nvSpPr>
          <p:cNvPr id="302" name="Shape 302"/>
          <p:cNvSpPr txBox="1"/>
          <p:nvPr/>
        </p:nvSpPr>
        <p:spPr>
          <a:xfrm>
            <a:off x="6009850" y="152400"/>
            <a:ext cx="3105599" cy="2138400"/>
          </a:xfrm>
          <a:prstGeom prst="rect">
            <a:avLst/>
          </a:prstGeom>
        </p:spPr>
        <p:txBody>
          <a:bodyPr lIns="91425" tIns="91425" rIns="91425" bIns="91425" anchor="t" anchorCtr="0">
            <a:noAutofit/>
          </a:bodyPr>
          <a:lstStyle/>
          <a:p>
            <a:pPr lvl="0" rtl="0">
              <a:lnSpc>
                <a:spcPct val="115000"/>
              </a:lnSpc>
              <a:spcBef>
                <a:spcPts val="0"/>
              </a:spcBef>
              <a:buNone/>
            </a:pPr>
            <a:r>
              <a:rPr lang="en" sz="1800">
                <a:solidFill>
                  <a:srgbClr val="FF0000"/>
                </a:solidFill>
              </a:rPr>
              <a:t>Convergent</a:t>
            </a:r>
            <a:r>
              <a:rPr lang="en" sz="1800">
                <a:solidFill>
                  <a:schemeClr val="dk1"/>
                </a:solidFill>
              </a:rPr>
              <a:t>:</a:t>
            </a:r>
          </a:p>
          <a:p>
            <a:pPr lvl="0" rtl="0">
              <a:lnSpc>
                <a:spcPct val="115000"/>
              </a:lnSpc>
              <a:spcBef>
                <a:spcPts val="0"/>
              </a:spcBef>
              <a:buClr>
                <a:schemeClr val="dk1"/>
              </a:buClr>
              <a:buSzPct val="61111"/>
              <a:buFont typeface="Arial"/>
              <a:buNone/>
            </a:pPr>
            <a:r>
              <a:rPr lang="en" sz="1800">
                <a:solidFill>
                  <a:schemeClr val="dk1"/>
                </a:solidFill>
              </a:rPr>
              <a:t> is the process that takes place at convergent boundaries by which one tectonic plate moves under another tectonic plate and sinks into the mantle as the plates converge.</a:t>
            </a:r>
          </a:p>
          <a:p>
            <a:pPr>
              <a:spcBef>
                <a:spcPts val="0"/>
              </a:spcBef>
              <a:buNone/>
            </a:pPr>
            <a:endParaRPr/>
          </a:p>
        </p:txBody>
      </p:sp>
      <p:pic>
        <p:nvPicPr>
          <p:cNvPr id="303" name="Shape 303"/>
          <p:cNvPicPr preferRelativeResize="0"/>
          <p:nvPr/>
        </p:nvPicPr>
        <p:blipFill>
          <a:blip r:embed="rId3"/>
          <a:stretch>
            <a:fillRect/>
          </a:stretch>
        </p:blipFill>
        <p:spPr>
          <a:xfrm>
            <a:off x="133575" y="2664275"/>
            <a:ext cx="3360491" cy="2034899"/>
          </a:xfrm>
          <a:prstGeom prst="rect">
            <a:avLst/>
          </a:prstGeom>
        </p:spPr>
      </p:pic>
      <p:pic>
        <p:nvPicPr>
          <p:cNvPr id="304" name="Shape 304"/>
          <p:cNvPicPr preferRelativeResize="0"/>
          <p:nvPr/>
        </p:nvPicPr>
        <p:blipFill>
          <a:blip r:embed="rId4"/>
          <a:stretch>
            <a:fillRect/>
          </a:stretch>
        </p:blipFill>
        <p:spPr>
          <a:xfrm>
            <a:off x="3495250" y="2772087"/>
            <a:ext cx="2514600" cy="1819275"/>
          </a:xfrm>
          <a:prstGeom prst="rect">
            <a:avLst/>
          </a:prstGeom>
        </p:spPr>
      </p:pic>
      <p:pic>
        <p:nvPicPr>
          <p:cNvPr id="305" name="Shape 305"/>
          <p:cNvPicPr preferRelativeResize="0"/>
          <p:nvPr/>
        </p:nvPicPr>
        <p:blipFill>
          <a:blip r:embed="rId5"/>
          <a:stretch>
            <a:fillRect/>
          </a:stretch>
        </p:blipFill>
        <p:spPr>
          <a:xfrm>
            <a:off x="6263187" y="2884325"/>
            <a:ext cx="2598921" cy="2034900"/>
          </a:xfrm>
          <a:prstGeom prst="rect">
            <a:avLst/>
          </a:prstGeom>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431000" y="572750"/>
            <a:ext cx="4145100" cy="857400"/>
          </a:xfrm>
          <a:prstGeom prst="rect">
            <a:avLst/>
          </a:prstGeom>
        </p:spPr>
        <p:txBody>
          <a:bodyPr lIns="91425" tIns="91425" rIns="91425" bIns="91425" anchor="b" anchorCtr="0">
            <a:noAutofit/>
          </a:bodyPr>
          <a:lstStyle/>
          <a:p>
            <a:pPr lvl="0" rtl="0">
              <a:spcBef>
                <a:spcPts val="0"/>
              </a:spcBef>
              <a:buNone/>
            </a:pPr>
            <a:r>
              <a:rPr lang="en"/>
              <a:t>Movement of </a:t>
            </a:r>
          </a:p>
          <a:p>
            <a:pPr>
              <a:spcBef>
                <a:spcPts val="0"/>
              </a:spcBef>
              <a:buNone/>
            </a:pPr>
            <a:r>
              <a:rPr lang="en"/>
              <a:t>Plate Tectonics</a:t>
            </a:r>
          </a:p>
        </p:txBody>
      </p:sp>
      <p:pic>
        <p:nvPicPr>
          <p:cNvPr id="311" name="Shape 311"/>
          <p:cNvPicPr preferRelativeResize="0"/>
          <p:nvPr/>
        </p:nvPicPr>
        <p:blipFill>
          <a:blip r:embed="rId3"/>
          <a:stretch>
            <a:fillRect/>
          </a:stretch>
        </p:blipFill>
        <p:spPr>
          <a:xfrm>
            <a:off x="4243800" y="-158426"/>
            <a:ext cx="4145000" cy="3108750"/>
          </a:xfrm>
          <a:prstGeom prst="rect">
            <a:avLst/>
          </a:prstGeom>
        </p:spPr>
      </p:pic>
      <p:pic>
        <p:nvPicPr>
          <p:cNvPr id="312" name="Shape 312"/>
          <p:cNvPicPr preferRelativeResize="0"/>
          <p:nvPr/>
        </p:nvPicPr>
        <p:blipFill>
          <a:blip r:embed="rId4"/>
          <a:stretch>
            <a:fillRect/>
          </a:stretch>
        </p:blipFill>
        <p:spPr>
          <a:xfrm>
            <a:off x="5426875" y="2511800"/>
            <a:ext cx="3567699" cy="2595500"/>
          </a:xfrm>
          <a:prstGeom prst="rect">
            <a:avLst/>
          </a:prstGeom>
        </p:spPr>
      </p:pic>
      <p:sp>
        <p:nvSpPr>
          <p:cNvPr id="313" name="Shape 313"/>
          <p:cNvSpPr txBox="1"/>
          <p:nvPr/>
        </p:nvSpPr>
        <p:spPr>
          <a:xfrm>
            <a:off x="431000" y="1483250"/>
            <a:ext cx="3484199" cy="3536700"/>
          </a:xfrm>
          <a:prstGeom prst="rect">
            <a:avLst/>
          </a:prstGeom>
        </p:spPr>
        <p:txBody>
          <a:bodyPr lIns="91425" tIns="91425" rIns="91425" bIns="91425" anchor="t" anchorCtr="0">
            <a:noAutofit/>
          </a:bodyPr>
          <a:lstStyle/>
          <a:p>
            <a:pPr lvl="0" rtl="0">
              <a:lnSpc>
                <a:spcPct val="115000"/>
              </a:lnSpc>
              <a:spcBef>
                <a:spcPts val="0"/>
              </a:spcBef>
              <a:buClr>
                <a:schemeClr val="dk1"/>
              </a:buClr>
              <a:buSzPct val="45833"/>
              <a:buFont typeface="Arial"/>
              <a:buNone/>
            </a:pPr>
            <a:r>
              <a:rPr lang="en" sz="2400">
                <a:solidFill>
                  <a:schemeClr val="dk1"/>
                </a:solidFill>
              </a:rPr>
              <a:t>Earthquakes: a sudden and violent shaking of the ground, sometimes causing great destruction, as a result of movements within the earth's crust or volcanic action.</a:t>
            </a:r>
          </a:p>
          <a:p>
            <a:pPr lvl="0" rtl="0">
              <a:lnSpc>
                <a:spcPct val="115000"/>
              </a:lnSpc>
              <a:spcBef>
                <a:spcPts val="0"/>
              </a:spcBef>
              <a:buClr>
                <a:schemeClr val="dk1"/>
              </a:buClr>
              <a:buFont typeface="Arial"/>
              <a:buNone/>
            </a:pPr>
            <a:endParaRPr sz="240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How rocks form</a:t>
            </a:r>
          </a:p>
        </p:txBody>
      </p:sp>
      <p:sp>
        <p:nvSpPr>
          <p:cNvPr id="319" name="Shape 319"/>
          <p:cNvSpPr txBox="1">
            <a:spLocks noGrp="1"/>
          </p:cNvSpPr>
          <p:nvPr>
            <p:ph type="body" idx="1"/>
          </p:nvPr>
        </p:nvSpPr>
        <p:spPr>
          <a:xfrm>
            <a:off x="306475" y="974050"/>
            <a:ext cx="3725399" cy="3725699"/>
          </a:xfrm>
          <a:prstGeom prst="rect">
            <a:avLst/>
          </a:prstGeom>
        </p:spPr>
        <p:txBody>
          <a:bodyPr lIns="91425" tIns="91425" rIns="91425" bIns="91425" anchor="t" anchorCtr="0">
            <a:noAutofit/>
          </a:bodyPr>
          <a:lstStyle/>
          <a:p>
            <a:pPr lvl="0" rtl="0">
              <a:lnSpc>
                <a:spcPct val="115000"/>
              </a:lnSpc>
              <a:spcBef>
                <a:spcPts val="0"/>
              </a:spcBef>
              <a:buNone/>
            </a:pPr>
            <a:r>
              <a:rPr lang="en" sz="1800">
                <a:solidFill>
                  <a:schemeClr val="dk1"/>
                </a:solidFill>
                <a:latin typeface="Verdana"/>
                <a:ea typeface="Verdana"/>
                <a:cs typeface="Verdana"/>
                <a:sym typeface="Verdana"/>
              </a:rPr>
              <a:t>- Deep inside the Earth the temperature is very hot.  It is so hot that it melts rock.  </a:t>
            </a:r>
          </a:p>
          <a:p>
            <a:pPr lvl="0" rtl="0">
              <a:lnSpc>
                <a:spcPct val="115000"/>
              </a:lnSpc>
              <a:spcBef>
                <a:spcPts val="0"/>
              </a:spcBef>
              <a:buClr>
                <a:schemeClr val="dk1"/>
              </a:buClr>
              <a:buSzPct val="61111"/>
              <a:buFont typeface="Arial"/>
              <a:buNone/>
            </a:pPr>
            <a:r>
              <a:rPr lang="en" sz="1800">
                <a:solidFill>
                  <a:schemeClr val="dk1"/>
                </a:solidFill>
                <a:latin typeface="Verdana"/>
                <a:ea typeface="Verdana"/>
                <a:cs typeface="Verdana"/>
                <a:sym typeface="Verdana"/>
              </a:rPr>
              <a:t>- The melted rock is called </a:t>
            </a:r>
            <a:r>
              <a:rPr lang="en" sz="1800">
                <a:solidFill>
                  <a:srgbClr val="FF0000"/>
                </a:solidFill>
                <a:latin typeface="Verdana"/>
                <a:ea typeface="Verdana"/>
                <a:cs typeface="Verdana"/>
                <a:sym typeface="Verdana"/>
              </a:rPr>
              <a:t>magma</a:t>
            </a:r>
            <a:r>
              <a:rPr lang="en" sz="1800">
                <a:solidFill>
                  <a:schemeClr val="dk1"/>
                </a:solidFill>
                <a:latin typeface="Verdana"/>
                <a:ea typeface="Verdana"/>
                <a:cs typeface="Verdana"/>
                <a:sym typeface="Verdana"/>
              </a:rPr>
              <a:t>.  When a volcano erupts the magma pours out.  - When magma comes out of the volcano it is called </a:t>
            </a:r>
            <a:r>
              <a:rPr lang="en" sz="1800">
                <a:solidFill>
                  <a:srgbClr val="FF0000"/>
                </a:solidFill>
                <a:latin typeface="Verdana"/>
                <a:ea typeface="Verdana"/>
                <a:cs typeface="Verdana"/>
                <a:sym typeface="Verdana"/>
              </a:rPr>
              <a:t>lava</a:t>
            </a:r>
            <a:r>
              <a:rPr lang="en" sz="1800">
                <a:solidFill>
                  <a:schemeClr val="dk1"/>
                </a:solidFill>
                <a:latin typeface="Verdana"/>
                <a:ea typeface="Verdana"/>
                <a:cs typeface="Verdana"/>
                <a:sym typeface="Verdana"/>
              </a:rPr>
              <a:t>.  Once it cools it becomes </a:t>
            </a:r>
            <a:r>
              <a:rPr lang="en" sz="1800">
                <a:solidFill>
                  <a:srgbClr val="FF0000"/>
                </a:solidFill>
                <a:latin typeface="Verdana"/>
                <a:ea typeface="Verdana"/>
                <a:cs typeface="Verdana"/>
                <a:sym typeface="Verdana"/>
              </a:rPr>
              <a:t>igneous</a:t>
            </a:r>
            <a:r>
              <a:rPr lang="en" sz="1800">
                <a:solidFill>
                  <a:schemeClr val="dk1"/>
                </a:solidFill>
                <a:latin typeface="Verdana"/>
                <a:ea typeface="Verdana"/>
                <a:cs typeface="Verdana"/>
                <a:sym typeface="Verdana"/>
              </a:rPr>
              <a:t> </a:t>
            </a:r>
            <a:r>
              <a:rPr lang="en" sz="1800">
                <a:solidFill>
                  <a:srgbClr val="FF0000"/>
                </a:solidFill>
                <a:latin typeface="Verdana"/>
                <a:ea typeface="Verdana"/>
                <a:cs typeface="Verdana"/>
                <a:sym typeface="Verdana"/>
              </a:rPr>
              <a:t>rock</a:t>
            </a:r>
            <a:r>
              <a:rPr lang="en" sz="1800">
                <a:solidFill>
                  <a:schemeClr val="dk1"/>
                </a:solidFill>
                <a:latin typeface="Verdana"/>
                <a:ea typeface="Verdana"/>
                <a:cs typeface="Verdana"/>
                <a:sym typeface="Verdana"/>
              </a:rPr>
              <a:t>.</a:t>
            </a:r>
          </a:p>
          <a:p>
            <a:pPr>
              <a:spcBef>
                <a:spcPts val="0"/>
              </a:spcBef>
              <a:buNone/>
            </a:pPr>
            <a:endParaRPr sz="1800"/>
          </a:p>
        </p:txBody>
      </p:sp>
      <p:pic>
        <p:nvPicPr>
          <p:cNvPr id="320" name="Shape 320"/>
          <p:cNvPicPr preferRelativeResize="0"/>
          <p:nvPr/>
        </p:nvPicPr>
        <p:blipFill>
          <a:blip r:embed="rId3"/>
          <a:stretch>
            <a:fillRect/>
          </a:stretch>
        </p:blipFill>
        <p:spPr>
          <a:xfrm>
            <a:off x="5249225" y="2111850"/>
            <a:ext cx="3810000" cy="2857500"/>
          </a:xfrm>
          <a:prstGeom prst="rect">
            <a:avLst/>
          </a:prstGeom>
        </p:spPr>
      </p:pic>
      <p:pic>
        <p:nvPicPr>
          <p:cNvPr id="321" name="Shape 321"/>
          <p:cNvPicPr preferRelativeResize="0"/>
          <p:nvPr/>
        </p:nvPicPr>
        <p:blipFill>
          <a:blip r:embed="rId4"/>
          <a:stretch>
            <a:fillRect/>
          </a:stretch>
        </p:blipFill>
        <p:spPr>
          <a:xfrm>
            <a:off x="4239150" y="130599"/>
            <a:ext cx="3033349" cy="2582050"/>
          </a:xfrm>
          <a:prstGeom prst="rect">
            <a:avLst/>
          </a:prstGeom>
        </p:spPr>
      </p:pic>
      <p:sp>
        <p:nvSpPr>
          <p:cNvPr id="322" name="Shape 322"/>
          <p:cNvSpPr txBox="1"/>
          <p:nvPr/>
        </p:nvSpPr>
        <p:spPr>
          <a:xfrm>
            <a:off x="5623975" y="2111850"/>
            <a:ext cx="3268799" cy="395699"/>
          </a:xfrm>
          <a:prstGeom prst="rect">
            <a:avLst/>
          </a:prstGeom>
        </p:spPr>
        <p:txBody>
          <a:bodyPr lIns="91425" tIns="91425" rIns="91425" bIns="91425" anchor="t" anchorCtr="0">
            <a:noAutofit/>
          </a:bodyPr>
          <a:lstStyle/>
          <a:p>
            <a:pPr>
              <a:spcBef>
                <a:spcPts val="0"/>
              </a:spcBef>
              <a:buNone/>
            </a:pPr>
            <a:r>
              <a:rPr lang="en" sz="3000">
                <a:solidFill>
                  <a:srgbClr val="FFFFFF"/>
                </a:solidFill>
              </a:rPr>
              <a:t>IGNEOUS ROCK</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body" idx="1"/>
          </p:nvPr>
        </p:nvSpPr>
        <p:spPr>
          <a:xfrm>
            <a:off x="457200" y="1008000"/>
            <a:ext cx="3753599" cy="4690200"/>
          </a:xfrm>
          <a:prstGeom prst="rect">
            <a:avLst/>
          </a:prstGeom>
        </p:spPr>
        <p:txBody>
          <a:bodyPr lIns="91425" tIns="91425" rIns="91425" bIns="91425" anchor="t" anchorCtr="0">
            <a:noAutofit/>
          </a:bodyPr>
          <a:lstStyle/>
          <a:p>
            <a:pPr lvl="0" rtl="0">
              <a:spcBef>
                <a:spcPts val="0"/>
              </a:spcBef>
              <a:buNone/>
            </a:pPr>
            <a:r>
              <a:rPr lang="en" sz="2400">
                <a:latin typeface="Verdana"/>
                <a:ea typeface="Verdana"/>
                <a:cs typeface="Verdana"/>
                <a:sym typeface="Verdana"/>
              </a:rPr>
              <a:t>- rocks break down through weathering.  </a:t>
            </a:r>
          </a:p>
          <a:p>
            <a:pPr lvl="0" rtl="0">
              <a:spcBef>
                <a:spcPts val="0"/>
              </a:spcBef>
              <a:buNone/>
            </a:pPr>
            <a:r>
              <a:rPr lang="en" sz="2400">
                <a:latin typeface="Verdana"/>
                <a:ea typeface="Verdana"/>
                <a:cs typeface="Verdana"/>
                <a:sym typeface="Verdana"/>
              </a:rPr>
              <a:t>-The broken rocks turn into sediment.  </a:t>
            </a:r>
          </a:p>
          <a:p>
            <a:pPr lvl="0" rtl="0">
              <a:spcBef>
                <a:spcPts val="0"/>
              </a:spcBef>
              <a:buNone/>
            </a:pPr>
            <a:r>
              <a:rPr lang="en" sz="2400">
                <a:latin typeface="Verdana"/>
                <a:ea typeface="Verdana"/>
                <a:cs typeface="Verdana"/>
                <a:sym typeface="Verdana"/>
              </a:rPr>
              <a:t>-Sediment is cemented into sedimentary rocks. </a:t>
            </a:r>
            <a:r>
              <a:rPr lang="en" sz="1800">
                <a:latin typeface="Verdana"/>
                <a:ea typeface="Verdana"/>
                <a:cs typeface="Verdana"/>
                <a:sym typeface="Verdana"/>
              </a:rPr>
              <a:t>  </a:t>
            </a:r>
          </a:p>
        </p:txBody>
      </p:sp>
      <p:sp>
        <p:nvSpPr>
          <p:cNvPr id="328" name="Shape 328"/>
          <p:cNvSpPr txBox="1"/>
          <p:nvPr/>
        </p:nvSpPr>
        <p:spPr>
          <a:xfrm>
            <a:off x="2050275" y="254350"/>
            <a:ext cx="4804500" cy="621600"/>
          </a:xfrm>
          <a:prstGeom prst="rect">
            <a:avLst/>
          </a:prstGeom>
          <a:solidFill>
            <a:schemeClr val="accent2"/>
          </a:solidFill>
        </p:spPr>
        <p:txBody>
          <a:bodyPr lIns="91425" tIns="91425" rIns="91425" bIns="91425" anchor="t" anchorCtr="0">
            <a:noAutofit/>
          </a:bodyPr>
          <a:lstStyle/>
          <a:p>
            <a:pPr>
              <a:spcBef>
                <a:spcPts val="0"/>
              </a:spcBef>
              <a:buNone/>
            </a:pPr>
            <a:r>
              <a:rPr lang="en" sz="3000"/>
              <a:t>  SEDIMENTARY ROCKS</a:t>
            </a:r>
          </a:p>
        </p:txBody>
      </p:sp>
      <p:pic>
        <p:nvPicPr>
          <p:cNvPr id="329" name="Shape 329"/>
          <p:cNvPicPr preferRelativeResize="0"/>
          <p:nvPr/>
        </p:nvPicPr>
        <p:blipFill>
          <a:blip r:embed="rId3"/>
          <a:stretch>
            <a:fillRect/>
          </a:stretch>
        </p:blipFill>
        <p:spPr>
          <a:xfrm>
            <a:off x="4210800" y="1008000"/>
            <a:ext cx="4804500" cy="3603374"/>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spcBef>
                <a:spcPts val="0"/>
              </a:spcBef>
              <a:buNone/>
            </a:pPr>
            <a:r>
              <a:rPr lang="en"/>
              <a:t>SEDIMENTARY ROCKS</a:t>
            </a:r>
          </a:p>
        </p:txBody>
      </p:sp>
      <p:sp>
        <p:nvSpPr>
          <p:cNvPr id="335" name="Shape 335"/>
          <p:cNvSpPr txBox="1">
            <a:spLocks noGrp="1"/>
          </p:cNvSpPr>
          <p:nvPr>
            <p:ph type="body" idx="1"/>
          </p:nvPr>
        </p:nvSpPr>
        <p:spPr>
          <a:xfrm>
            <a:off x="457200" y="1200150"/>
            <a:ext cx="3404999" cy="3725699"/>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sz="1800">
                <a:solidFill>
                  <a:schemeClr val="dk1"/>
                </a:solidFill>
                <a:latin typeface="Verdana"/>
                <a:ea typeface="Verdana"/>
                <a:cs typeface="Verdana"/>
                <a:sym typeface="Verdana"/>
              </a:rPr>
              <a:t>Sedimentary rocks are made at the surface of the Earth, not deep underground like metamorphic rock. </a:t>
            </a:r>
          </a:p>
          <a:p>
            <a:pPr lvl="0">
              <a:spcBef>
                <a:spcPts val="0"/>
              </a:spcBef>
              <a:buClr>
                <a:schemeClr val="dk1"/>
              </a:buClr>
              <a:buSzPct val="61111"/>
              <a:buFont typeface="Arial"/>
              <a:buNone/>
            </a:pPr>
            <a:r>
              <a:rPr lang="en" sz="1800">
                <a:solidFill>
                  <a:schemeClr val="dk1"/>
                </a:solidFill>
                <a:latin typeface="Verdana"/>
                <a:ea typeface="Verdana"/>
                <a:cs typeface="Verdana"/>
                <a:sym typeface="Verdana"/>
              </a:rPr>
              <a:t>-Because sedimentary rock is made from layers of sediment, this is the kind of rock in which you find dinosaur fossils.</a:t>
            </a:r>
          </a:p>
        </p:txBody>
      </p:sp>
      <p:pic>
        <p:nvPicPr>
          <p:cNvPr id="336" name="Shape 336"/>
          <p:cNvPicPr preferRelativeResize="0"/>
          <p:nvPr/>
        </p:nvPicPr>
        <p:blipFill>
          <a:blip r:embed="rId3"/>
          <a:stretch>
            <a:fillRect/>
          </a:stretch>
        </p:blipFill>
        <p:spPr>
          <a:xfrm>
            <a:off x="6209675" y="56525"/>
            <a:ext cx="2857500" cy="1914525"/>
          </a:xfrm>
          <a:prstGeom prst="rect">
            <a:avLst/>
          </a:prstGeom>
        </p:spPr>
      </p:pic>
      <p:pic>
        <p:nvPicPr>
          <p:cNvPr id="337" name="Shape 337"/>
          <p:cNvPicPr preferRelativeResize="0"/>
          <p:nvPr/>
        </p:nvPicPr>
        <p:blipFill>
          <a:blip r:embed="rId4"/>
          <a:stretch>
            <a:fillRect/>
          </a:stretch>
        </p:blipFill>
        <p:spPr>
          <a:xfrm>
            <a:off x="3862200" y="2021050"/>
            <a:ext cx="3822975" cy="3000499"/>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457200" y="3"/>
            <a:ext cx="8229600" cy="857400"/>
          </a:xfrm>
          <a:prstGeom prst="rect">
            <a:avLst/>
          </a:prstGeom>
        </p:spPr>
        <p:txBody>
          <a:bodyPr lIns="91425" tIns="91425" rIns="91425" bIns="91425" anchor="b" anchorCtr="0">
            <a:noAutofit/>
          </a:bodyPr>
          <a:lstStyle/>
          <a:p>
            <a:pPr>
              <a:spcBef>
                <a:spcPts val="0"/>
              </a:spcBef>
              <a:buNone/>
            </a:pPr>
            <a:r>
              <a:rPr lang="en">
                <a:solidFill>
                  <a:srgbClr val="FFFFFF"/>
                </a:solidFill>
              </a:rPr>
              <a:t>How is metamorphic rock formed?</a:t>
            </a:r>
          </a:p>
        </p:txBody>
      </p:sp>
      <p:sp>
        <p:nvSpPr>
          <p:cNvPr id="343" name="Shape 343"/>
          <p:cNvSpPr txBox="1">
            <a:spLocks noGrp="1"/>
          </p:cNvSpPr>
          <p:nvPr>
            <p:ph type="body" idx="1"/>
          </p:nvPr>
        </p:nvSpPr>
        <p:spPr>
          <a:xfrm>
            <a:off x="306475" y="1021150"/>
            <a:ext cx="3499199" cy="3725699"/>
          </a:xfrm>
          <a:prstGeom prst="rect">
            <a:avLst/>
          </a:prstGeom>
          <a:solidFill>
            <a:srgbClr val="000000"/>
          </a:solidFill>
        </p:spPr>
        <p:txBody>
          <a:bodyPr lIns="91425" tIns="91425" rIns="91425" bIns="91425" anchor="t" anchorCtr="0">
            <a:noAutofit/>
          </a:bodyPr>
          <a:lstStyle/>
          <a:p>
            <a:pPr lvl="0" rtl="0">
              <a:lnSpc>
                <a:spcPct val="115000"/>
              </a:lnSpc>
              <a:spcBef>
                <a:spcPts val="0"/>
              </a:spcBef>
              <a:buNone/>
            </a:pPr>
            <a:r>
              <a:rPr lang="en" sz="1800">
                <a:solidFill>
                  <a:srgbClr val="FFFFFF"/>
                </a:solidFill>
              </a:rPr>
              <a:t>- The weight of the ground presses down on rocks that are deep under the surface.  - Metamorphic rocks are made when underground rocks are pressed and heated.  </a:t>
            </a:r>
          </a:p>
          <a:p>
            <a:pPr lvl="0" rtl="0">
              <a:lnSpc>
                <a:spcPct val="115000"/>
              </a:lnSpc>
              <a:spcBef>
                <a:spcPts val="0"/>
              </a:spcBef>
              <a:buClr>
                <a:schemeClr val="dk1"/>
              </a:buClr>
              <a:buSzPct val="61111"/>
              <a:buFont typeface="Arial"/>
              <a:buNone/>
            </a:pPr>
            <a:r>
              <a:rPr lang="en" sz="1800">
                <a:solidFill>
                  <a:srgbClr val="FFFFFF"/>
                </a:solidFill>
              </a:rPr>
              <a:t>-They are not hot enough to melt and turn into magma, but they are heated enough to change them from sedimentary to metamorphic.</a:t>
            </a:r>
          </a:p>
          <a:p>
            <a:pPr lvl="0" rtl="0">
              <a:lnSpc>
                <a:spcPct val="115000"/>
              </a:lnSpc>
              <a:spcBef>
                <a:spcPts val="0"/>
              </a:spcBef>
              <a:buClr>
                <a:schemeClr val="dk1"/>
              </a:buClr>
              <a:buFont typeface="Arial"/>
              <a:buNone/>
            </a:pPr>
            <a:endParaRPr sz="1800">
              <a:solidFill>
                <a:srgbClr val="FFFFFF"/>
              </a:solidFill>
            </a:endParaRPr>
          </a:p>
          <a:p>
            <a:pPr>
              <a:spcBef>
                <a:spcPts val="0"/>
              </a:spcBef>
              <a:buNone/>
            </a:pPr>
            <a:endParaRPr sz="1800">
              <a:solidFill>
                <a:srgbClr val="FFFFFF"/>
              </a:solidFill>
            </a:endParaRPr>
          </a:p>
        </p:txBody>
      </p:sp>
      <p:sp>
        <p:nvSpPr>
          <p:cNvPr id="344" name="Shape 344"/>
          <p:cNvSpPr/>
          <p:nvPr/>
        </p:nvSpPr>
        <p:spPr>
          <a:xfrm>
            <a:off x="4540600" y="1997100"/>
            <a:ext cx="4408721" cy="3023945"/>
          </a:xfrm>
          <a:prstGeom prst="irregularSeal1">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a:t>ITS STILL HAS LAYERS AND CONTAINS SEDIMENTS!!!!!!</a:t>
            </a:r>
          </a:p>
        </p:txBody>
      </p:sp>
      <p:sp>
        <p:nvSpPr>
          <p:cNvPr id="345" name="Shape 345"/>
          <p:cNvSpPr/>
          <p:nvPr/>
        </p:nvSpPr>
        <p:spPr>
          <a:xfrm>
            <a:off x="7432650" y="1252900"/>
            <a:ext cx="1074000" cy="2166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346" name="Shape 346"/>
          <p:cNvSpPr/>
          <p:nvPr/>
        </p:nvSpPr>
        <p:spPr>
          <a:xfrm>
            <a:off x="5124650" y="1601450"/>
            <a:ext cx="1074000" cy="216600"/>
          </a:xfrm>
          <a:prstGeom prst="right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457200" y="0"/>
            <a:ext cx="2726999" cy="857400"/>
          </a:xfrm>
          <a:prstGeom prst="rect">
            <a:avLst/>
          </a:prstGeom>
        </p:spPr>
        <p:txBody>
          <a:bodyPr lIns="91425" tIns="91425" rIns="91425" bIns="91425" anchor="b" anchorCtr="0">
            <a:noAutofit/>
          </a:bodyPr>
          <a:lstStyle/>
          <a:p>
            <a:pPr>
              <a:spcBef>
                <a:spcPts val="0"/>
              </a:spcBef>
              <a:buNone/>
            </a:pPr>
            <a:r>
              <a:rPr lang="en"/>
              <a:t>Review!!!</a:t>
            </a:r>
          </a:p>
        </p:txBody>
      </p:sp>
      <p:sp>
        <p:nvSpPr>
          <p:cNvPr id="352" name="Shape 352"/>
          <p:cNvSpPr txBox="1">
            <a:spLocks noGrp="1"/>
          </p:cNvSpPr>
          <p:nvPr>
            <p:ph type="body" idx="1"/>
          </p:nvPr>
        </p:nvSpPr>
        <p:spPr>
          <a:xfrm>
            <a:off x="3386975" y="205975"/>
            <a:ext cx="4836900" cy="687600"/>
          </a:xfrm>
          <a:prstGeom prst="rect">
            <a:avLst/>
          </a:prstGeom>
        </p:spPr>
        <p:txBody>
          <a:bodyPr lIns="91425" tIns="91425" rIns="91425" bIns="91425" anchor="t" anchorCtr="0">
            <a:noAutofit/>
          </a:bodyPr>
          <a:lstStyle/>
          <a:p>
            <a:pPr lvl="0" rtl="0">
              <a:spcBef>
                <a:spcPts val="0"/>
              </a:spcBef>
              <a:buClr>
                <a:srgbClr val="000000"/>
              </a:buClr>
              <a:buSzPct val="45833"/>
              <a:buFont typeface="Arial"/>
              <a:buNone/>
            </a:pPr>
            <a:r>
              <a:rPr lang="en" sz="2400">
                <a:latin typeface="Verdana"/>
                <a:ea typeface="Verdana"/>
                <a:cs typeface="Verdana"/>
                <a:sym typeface="Verdana"/>
              </a:rPr>
              <a:t>What kind of rock are these?</a:t>
            </a:r>
          </a:p>
          <a:p>
            <a:pPr>
              <a:spcBef>
                <a:spcPts val="0"/>
              </a:spcBef>
              <a:buNone/>
            </a:pPr>
            <a:endParaRPr/>
          </a:p>
        </p:txBody>
      </p:sp>
      <p:pic>
        <p:nvPicPr>
          <p:cNvPr id="353" name="Shape 353"/>
          <p:cNvPicPr preferRelativeResize="0"/>
          <p:nvPr/>
        </p:nvPicPr>
        <p:blipFill>
          <a:blip r:embed="rId3"/>
          <a:stretch>
            <a:fillRect/>
          </a:stretch>
        </p:blipFill>
        <p:spPr>
          <a:xfrm>
            <a:off x="283787" y="710074"/>
            <a:ext cx="3143724" cy="2357775"/>
          </a:xfrm>
          <a:prstGeom prst="rect">
            <a:avLst/>
          </a:prstGeom>
        </p:spPr>
      </p:pic>
      <p:pic>
        <p:nvPicPr>
          <p:cNvPr id="354" name="Shape 354"/>
          <p:cNvPicPr preferRelativeResize="0"/>
          <p:nvPr/>
        </p:nvPicPr>
        <p:blipFill>
          <a:blip r:embed="rId4"/>
          <a:stretch>
            <a:fillRect/>
          </a:stretch>
        </p:blipFill>
        <p:spPr>
          <a:xfrm>
            <a:off x="5732525" y="710075"/>
            <a:ext cx="3300876" cy="2357775"/>
          </a:xfrm>
          <a:prstGeom prst="rect">
            <a:avLst/>
          </a:prstGeom>
        </p:spPr>
      </p:pic>
      <p:pic>
        <p:nvPicPr>
          <p:cNvPr id="355" name="Shape 355"/>
          <p:cNvPicPr preferRelativeResize="0"/>
          <p:nvPr/>
        </p:nvPicPr>
        <p:blipFill>
          <a:blip r:embed="rId5"/>
          <a:stretch>
            <a:fillRect/>
          </a:stretch>
        </p:blipFill>
        <p:spPr>
          <a:xfrm>
            <a:off x="3304875" y="2525250"/>
            <a:ext cx="3000049" cy="2539725"/>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Shape 360"/>
          <p:cNvPicPr preferRelativeResize="0"/>
          <p:nvPr/>
        </p:nvPicPr>
        <p:blipFill>
          <a:blip r:embed="rId3"/>
          <a:stretch>
            <a:fillRect/>
          </a:stretch>
        </p:blipFill>
        <p:spPr>
          <a:xfrm>
            <a:off x="0" y="0"/>
            <a:ext cx="9144000" cy="5143500"/>
          </a:xfrm>
          <a:prstGeom prst="rect">
            <a:avLst/>
          </a:prstGeom>
          <a:noFill/>
          <a:ln>
            <a:noFill/>
          </a:ln>
        </p:spPr>
      </p:pic>
      <p:sp>
        <p:nvSpPr>
          <p:cNvPr id="361" name="Shape 361"/>
          <p:cNvSpPr txBox="1">
            <a:spLocks noGrp="1"/>
          </p:cNvSpPr>
          <p:nvPr>
            <p:ph type="title"/>
          </p:nvPr>
        </p:nvSpPr>
        <p:spPr>
          <a:xfrm>
            <a:off x="457200" y="205978"/>
            <a:ext cx="8229600" cy="857400"/>
          </a:xfrm>
          <a:prstGeom prst="rect">
            <a:avLst/>
          </a:prstGeom>
        </p:spPr>
        <p:txBody>
          <a:bodyPr lIns="91425" tIns="91425" rIns="91425" bIns="91425" anchor="b" anchorCtr="0">
            <a:noAutofit/>
          </a:bodyPr>
          <a:lstStyle/>
          <a:p>
            <a:pPr algn="ctr">
              <a:spcBef>
                <a:spcPts val="0"/>
              </a:spcBef>
              <a:buNone/>
            </a:pPr>
            <a:r>
              <a:rPr lang="en"/>
              <a:t>Plate Tectonics</a:t>
            </a:r>
          </a:p>
        </p:txBody>
      </p:sp>
      <p:pic>
        <p:nvPicPr>
          <p:cNvPr id="362" name="Shape 362"/>
          <p:cNvPicPr preferRelativeResize="0"/>
          <p:nvPr/>
        </p:nvPicPr>
        <p:blipFill>
          <a:blip r:embed="rId4"/>
          <a:stretch>
            <a:fillRect/>
          </a:stretch>
        </p:blipFill>
        <p:spPr>
          <a:xfrm>
            <a:off x="1638300" y="2890325"/>
            <a:ext cx="5867400" cy="15525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light-gradien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697</Words>
  <Application>Microsoft Office PowerPoint</Application>
  <PresentationFormat>On-screen Show (16:9)</PresentationFormat>
  <Paragraphs>43</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light-gradient</vt:lpstr>
      <vt:lpstr>Plate Tectonics</vt:lpstr>
      <vt:lpstr>Slide 2</vt:lpstr>
      <vt:lpstr>Movement of  Plate Tectonics</vt:lpstr>
      <vt:lpstr>How rocks form</vt:lpstr>
      <vt:lpstr>Slide 5</vt:lpstr>
      <vt:lpstr>SEDIMENTARY ROCKS</vt:lpstr>
      <vt:lpstr>How is metamorphic rock formed?</vt:lpstr>
      <vt:lpstr>Review!!!</vt:lpstr>
      <vt:lpstr>Plate Tectonics</vt:lpstr>
      <vt:lpstr>Plate Tectonics Lab (Candy)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Plate Tectonics</dc:title>
  <dc:creator>Ted Chen</dc:creator>
  <cp:lastModifiedBy>Ted Chen</cp:lastModifiedBy>
  <cp:revision>1</cp:revision>
  <dcterms:modified xsi:type="dcterms:W3CDTF">2014-06-05T01:15:02Z</dcterms:modified>
</cp:coreProperties>
</file>