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Tell students that a third state of matter is gas. Ask students to name an example of a gas. </a:t>
            </a:r>
          </a:p>
          <a:p>
            <a:pPr rtl="0" lvl="0">
              <a:spcBef>
                <a:spcPts val="0"/>
              </a:spcBef>
              <a:buNone/>
            </a:pPr>
            <a:r>
              <a:rPr lang="en"/>
              <a:t>Ask students how a gas can change to liquid. This process is called condensation.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Explain the difference between physical change and chemical change, with examples. </a:t>
            </a:r>
          </a:p>
          <a:p>
            <a:pPr rtl="0" lvl="0">
              <a:spcBef>
                <a:spcPts val="0"/>
              </a:spcBef>
              <a:buNone/>
            </a:pPr>
            <a:r>
              <a:rPr lang="en"/>
              <a:t>Interactive idea: If there is scratch paper available, ask students to scrunch up paper to demonstrate a physical change. The paper has simply changed shape, so it is a physical change.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1" name="Shape 16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Ask students whether it is a physical or chemical change.</a:t>
            </a:r>
          </a:p>
          <a:p>
            <a:pPr rtl="0" lvl="0">
              <a:spcBef>
                <a:spcPts val="0"/>
              </a:spcBef>
              <a:buNone/>
            </a:pPr>
            <a:r>
              <a:rPr lang="en"/>
              <a:t>Ask students to make predictions of the physical appearance of the slime. </a:t>
            </a:r>
          </a:p>
          <a:p>
            <a:pPr rtl="0" lvl="0">
              <a:spcBef>
                <a:spcPts val="0"/>
              </a:spcBef>
              <a:buNone/>
            </a:pPr>
            <a:r>
              <a:rPr lang="en"/>
              <a:t>Explain to students how it can take the shape of containers, like liquids, yet you can hold it in your hand, like a solid. Tell students that they will witness this firsthand tomorrow.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Fun way to engage students in the topic is to ask what “stuff” is. Explain that learning this will help students explain what these things are and how they behave.</a:t>
            </a:r>
          </a:p>
          <a:p>
            <a:pPr rtl="0" lvl="0">
              <a:spcBef>
                <a:spcPts val="0"/>
              </a:spcBef>
              <a:buNone/>
            </a:pPr>
            <a:r>
              <a:t/>
            </a:r>
            <a:endParaRPr/>
          </a:p>
          <a:p>
            <a:pPr rtl="0" lvl="0">
              <a:spcBef>
                <a:spcPts val="0"/>
              </a:spcBef>
              <a:buNone/>
            </a:pPr>
            <a:r>
              <a:rPr lang="en"/>
              <a:t>Properties: Characteristics and behaviors we use to describe matter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Tell students that matter is made of particles too small to be seen.</a:t>
            </a:r>
          </a:p>
          <a:p>
            <a:pPr rtl="0" lvl="0">
              <a:spcBef>
                <a:spcPts val="0"/>
              </a:spcBef>
              <a:buNone/>
            </a:pPr>
            <a:r>
              <a:rPr lang="en"/>
              <a:t>Point at various objects in the room and explain that they are all matter because they take up space.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Explain to students the difference between physical and chemical properties. Teachers are encouraged to choose an item nearby and ask students to make observations and measurements to identify materials based on their physical properties.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Tell students that atoms can make up molecules. An example is a water molecule. Explain that every water molecule is made up of 2 hydrogen atoms and 1 oxygen atom.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Teach the differences between a pure solution and a mixture. The bottled water is a pure solution, while sprite is a mixture because it also contains sugar, besides water. Ask students for another example of a pure substance and a mixture.</a:t>
            </a:r>
          </a:p>
          <a:p>
            <a:pPr rtl="0" lvl="0">
              <a:spcBef>
                <a:spcPts val="0"/>
              </a:spcBef>
              <a:buNone/>
            </a:pPr>
            <a:r>
              <a:rPr lang="en"/>
              <a:t>Example: </a:t>
            </a:r>
          </a:p>
          <a:p>
            <a:pPr rtl="0" lvl="0">
              <a:spcBef>
                <a:spcPts val="0"/>
              </a:spcBef>
              <a:buNone/>
            </a:pPr>
            <a:r>
              <a:rPr lang="en"/>
              <a:t>ocean - mixture (has salts, fish, seaweed)</a:t>
            </a:r>
          </a:p>
          <a:p>
            <a:pPr rtl="0" lvl="0">
              <a:spcBef>
                <a:spcPts val="0"/>
              </a:spcBef>
              <a:buNone/>
            </a:pPr>
            <a:r>
              <a:rPr lang="en"/>
              <a:t>salt - pure (made of sodium chloride)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Tell students that one state of matter is solid. Ask students to name an example of a solid.</a:t>
            </a:r>
          </a:p>
          <a:p>
            <a:pPr rtl="0" lvl="0">
              <a:spcBef>
                <a:spcPts val="0"/>
              </a:spcBef>
              <a:buNone/>
            </a:pPr>
            <a:r>
              <a:t/>
            </a:r>
            <a:endParaRPr/>
          </a:p>
          <a:p>
            <a:pPr rtl="0" lvl="0">
              <a:spcBef>
                <a:spcPts val="0"/>
              </a:spcBef>
              <a:buNone/>
            </a:pPr>
            <a:r>
              <a:rPr lang="en"/>
              <a:t>Ask students how a solid can change into a liquid. It changes by melting.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8" name="Shape 13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Tell students that a second state of matter is liquid. Ask students what another example of a liquid is.</a:t>
            </a:r>
          </a:p>
          <a:p>
            <a:pPr rtl="0" lvl="0">
              <a:spcBef>
                <a:spcPts val="0"/>
              </a:spcBef>
              <a:buNone/>
            </a:pPr>
            <a:r>
              <a:rPr lang="en"/>
              <a:t>Ask students how a liquid changes to a solid and gas. It changes to a solid by freezing, while it changes to a gas through evaporation.</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y="0" x="0"/>
          <a:ext cy="0" cx="0"/>
          <a:chOff y="0" x="0"/>
          <a:chExt cy="0" cx="0"/>
        </a:xfrm>
      </p:grpSpPr>
      <p:sp>
        <p:nvSpPr>
          <p:cNvPr id="48" name="Shape 48"/>
          <p:cNvSpPr/>
          <p:nvPr/>
        </p:nvSpPr>
        <p:spPr>
          <a:xfrm>
            <a:off y="0" x="0"/>
            <a:ext cy="3723299"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49" name="Shape 49"/>
          <p:cNvSpPr txBox="1"/>
          <p:nvPr>
            <p:ph type="ctrTitle"/>
          </p:nvPr>
        </p:nvSpPr>
        <p:spPr>
          <a:xfrm>
            <a:off y="1433988" x="391160"/>
            <a:ext cy="421499" cx="8351399"/>
          </a:xfrm>
          <a:prstGeom prst="rect">
            <a:avLst/>
          </a:prstGeom>
        </p:spPr>
        <p:txBody>
          <a:bodyPr bIns="91425" rIns="91425" lIns="91425" tIns="91425" anchor="ctr" anchorCtr="0"/>
          <a:lstStyle>
            <a:lvl1pPr indent="228600">
              <a:spcBef>
                <a:spcPts val="0"/>
              </a:spcBef>
              <a:buClr>
                <a:schemeClr val="lt1"/>
              </a:buClr>
              <a:buSzPct val="100000"/>
              <a:buFont typeface="Tahoma"/>
              <a:defRPr sz="3600">
                <a:solidFill>
                  <a:schemeClr val="lt1"/>
                </a:solidFill>
                <a:latin typeface="Tahoma"/>
                <a:ea typeface="Tahoma"/>
                <a:cs typeface="Tahoma"/>
                <a:sym typeface="Tahoma"/>
              </a:defRPr>
            </a:lvl1pPr>
            <a:lvl2pPr indent="228600">
              <a:spcBef>
                <a:spcPts val="0"/>
              </a:spcBef>
              <a:buClr>
                <a:schemeClr val="lt1"/>
              </a:buClr>
              <a:buSzPct val="100000"/>
              <a:buFont typeface="Tahoma"/>
              <a:defRPr sz="3600">
                <a:solidFill>
                  <a:schemeClr val="lt1"/>
                </a:solidFill>
                <a:latin typeface="Tahoma"/>
                <a:ea typeface="Tahoma"/>
                <a:cs typeface="Tahoma"/>
                <a:sym typeface="Tahoma"/>
              </a:defRPr>
            </a:lvl2pPr>
            <a:lvl3pPr indent="228600">
              <a:spcBef>
                <a:spcPts val="0"/>
              </a:spcBef>
              <a:buClr>
                <a:schemeClr val="lt1"/>
              </a:buClr>
              <a:buSzPct val="100000"/>
              <a:buFont typeface="Tahoma"/>
              <a:defRPr sz="3600">
                <a:solidFill>
                  <a:schemeClr val="lt1"/>
                </a:solidFill>
                <a:latin typeface="Tahoma"/>
                <a:ea typeface="Tahoma"/>
                <a:cs typeface="Tahoma"/>
                <a:sym typeface="Tahoma"/>
              </a:defRPr>
            </a:lvl3pPr>
            <a:lvl4pPr indent="228600">
              <a:spcBef>
                <a:spcPts val="0"/>
              </a:spcBef>
              <a:buClr>
                <a:schemeClr val="lt1"/>
              </a:buClr>
              <a:buSzPct val="100000"/>
              <a:buFont typeface="Tahoma"/>
              <a:defRPr sz="3600">
                <a:solidFill>
                  <a:schemeClr val="lt1"/>
                </a:solidFill>
                <a:latin typeface="Tahoma"/>
                <a:ea typeface="Tahoma"/>
                <a:cs typeface="Tahoma"/>
                <a:sym typeface="Tahoma"/>
              </a:defRPr>
            </a:lvl4pPr>
            <a:lvl5pPr indent="228600">
              <a:spcBef>
                <a:spcPts val="0"/>
              </a:spcBef>
              <a:buClr>
                <a:schemeClr val="lt1"/>
              </a:buClr>
              <a:buSzPct val="100000"/>
              <a:buFont typeface="Tahoma"/>
              <a:defRPr sz="3600">
                <a:solidFill>
                  <a:schemeClr val="lt1"/>
                </a:solidFill>
                <a:latin typeface="Tahoma"/>
                <a:ea typeface="Tahoma"/>
                <a:cs typeface="Tahoma"/>
                <a:sym typeface="Tahoma"/>
              </a:defRPr>
            </a:lvl5pPr>
            <a:lvl6pPr indent="228600">
              <a:spcBef>
                <a:spcPts val="0"/>
              </a:spcBef>
              <a:buClr>
                <a:schemeClr val="lt1"/>
              </a:buClr>
              <a:buSzPct val="100000"/>
              <a:buFont typeface="Tahoma"/>
              <a:defRPr sz="3600">
                <a:solidFill>
                  <a:schemeClr val="lt1"/>
                </a:solidFill>
                <a:latin typeface="Tahoma"/>
                <a:ea typeface="Tahoma"/>
                <a:cs typeface="Tahoma"/>
                <a:sym typeface="Tahoma"/>
              </a:defRPr>
            </a:lvl6pPr>
            <a:lvl7pPr indent="228600">
              <a:spcBef>
                <a:spcPts val="0"/>
              </a:spcBef>
              <a:buClr>
                <a:schemeClr val="lt1"/>
              </a:buClr>
              <a:buSzPct val="100000"/>
              <a:buFont typeface="Tahoma"/>
              <a:defRPr sz="3600">
                <a:solidFill>
                  <a:schemeClr val="lt1"/>
                </a:solidFill>
                <a:latin typeface="Tahoma"/>
                <a:ea typeface="Tahoma"/>
                <a:cs typeface="Tahoma"/>
                <a:sym typeface="Tahoma"/>
              </a:defRPr>
            </a:lvl7pPr>
            <a:lvl8pPr indent="228600">
              <a:spcBef>
                <a:spcPts val="0"/>
              </a:spcBef>
              <a:buClr>
                <a:schemeClr val="lt1"/>
              </a:buClr>
              <a:buSzPct val="100000"/>
              <a:buFont typeface="Tahoma"/>
              <a:defRPr sz="3600">
                <a:solidFill>
                  <a:schemeClr val="lt1"/>
                </a:solidFill>
                <a:latin typeface="Tahoma"/>
                <a:ea typeface="Tahoma"/>
                <a:cs typeface="Tahoma"/>
                <a:sym typeface="Tahoma"/>
              </a:defRPr>
            </a:lvl8pPr>
            <a:lvl9pPr indent="228600">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50" name="Shape 50"/>
          <p:cNvSpPr txBox="1"/>
          <p:nvPr>
            <p:ph idx="1" type="subTitle"/>
          </p:nvPr>
        </p:nvSpPr>
        <p:spPr>
          <a:xfrm>
            <a:off y="1982435" x="403761"/>
            <a:ext cy="342300" cx="8342400"/>
          </a:xfrm>
          <a:prstGeom prst="rect">
            <a:avLst/>
          </a:prstGeom>
        </p:spPr>
        <p:txBody>
          <a:bodyPr bIns="91425" rIns="91425" lIns="91425" tIns="91425" anchor="ctr" anchorCtr="0"/>
          <a:lstStyle>
            <a:lvl1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p:txBody>
      </p:sp>
      <p:cxnSp>
        <p:nvCxnSpPr>
          <p:cNvPr id="51" name="Shape 51"/>
          <p:cNvCxnSpPr/>
          <p:nvPr/>
        </p:nvCxnSpPr>
        <p:spPr>
          <a:xfrm>
            <a:off y="1912668" x="2258800"/>
            <a:ext cy="10799" cx="4621799"/>
          </a:xfrm>
          <a:prstGeom prst="straightConnector1">
            <a:avLst/>
          </a:prstGeom>
          <a:noFill/>
          <a:ln w="25400" cap="rnd">
            <a:solidFill>
              <a:schemeClr val="accent2"/>
            </a:solidFill>
            <a:prstDash val="dot"/>
            <a:round/>
            <a:headEnd w="med" len="med" type="none"/>
            <a:tailEnd w="med" len="med" type="none"/>
          </a:ln>
        </p:spPr>
      </p:cxnSp>
      <p:sp>
        <p:nvSpPr>
          <p:cNvPr id="52" name="Shape 52"/>
          <p:cNvSpPr/>
          <p:nvPr/>
        </p:nvSpPr>
        <p:spPr>
          <a:xfrm>
            <a:off y="3030297"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3" name="Shape 53"/>
        <p:cNvGrpSpPr/>
        <p:nvPr/>
      </p:nvGrpSpPr>
      <p:grpSpPr>
        <a:xfrm>
          <a:off y="0" x="0"/>
          <a:ext cy="0" cx="0"/>
          <a:chOff y="0" x="0"/>
          <a:chExt cy="0" cx="0"/>
        </a:xfrm>
      </p:grpSpPr>
      <p:sp>
        <p:nvSpPr>
          <p:cNvPr id="54" name="Shape 54"/>
          <p:cNvSpPr/>
          <p:nvPr/>
        </p:nvSpPr>
        <p:spPr>
          <a:xfrm>
            <a:off y="0" x="0"/>
            <a:ext cy="937200" cx="9144000"/>
          </a:xfrm>
          <a:prstGeom prst="rect">
            <a:avLst/>
          </a:prstGeom>
          <a:solidFill>
            <a:srgbClr val="0C0C0C"/>
          </a:solidFill>
          <a:ln>
            <a:noFill/>
          </a:ln>
        </p:spPr>
        <p:txBody>
          <a:bodyPr bIns="45700" rIns="91425" lIns="91425" tIns="45700" anchor="ctr" anchorCtr="0">
            <a:noAutofit/>
          </a:bodyPr>
          <a:lstStyle/>
          <a:p>
            <a:pPr>
              <a:spcBef>
                <a:spcPts val="0"/>
              </a:spcBef>
              <a:buNone/>
            </a:pPr>
            <a:r>
              <a:t/>
            </a:r>
            <a:endParaRPr/>
          </a:p>
        </p:txBody>
      </p:sp>
      <p:sp>
        <p:nvSpPr>
          <p:cNvPr id="55" name="Shape 55"/>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56" name="Shape 56"/>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57" name="Shape 57"/>
          <p:cNvSpPr txBox="1"/>
          <p:nvPr>
            <p:ph idx="1" type="body"/>
          </p:nvPr>
        </p:nvSpPr>
        <p:spPr>
          <a:xfrm>
            <a:off y="1200150" x="457200"/>
            <a:ext cy="3630300" cx="8229600"/>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8" name="Shape 58"/>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9" name="Shape 59"/>
        <p:cNvGrpSpPr/>
        <p:nvPr/>
      </p:nvGrpSpPr>
      <p:grpSpPr>
        <a:xfrm>
          <a:off y="0" x="0"/>
          <a:ext cy="0" cx="0"/>
          <a:chOff y="0" x="0"/>
          <a:chExt cy="0" cx="0"/>
        </a:xfrm>
      </p:grpSpPr>
      <p:sp>
        <p:nvSpPr>
          <p:cNvPr id="60" name="Shape 60"/>
          <p:cNvSpPr/>
          <p:nvPr/>
        </p:nvSpPr>
        <p:spPr>
          <a:xfrm>
            <a:off y="0" x="0"/>
            <a:ext cy="4708799" cx="4456799"/>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1" name="Shape 61"/>
          <p:cNvSpPr/>
          <p:nvPr/>
        </p:nvSpPr>
        <p:spPr>
          <a:xfrm flipH="1">
            <a:off y="3759780" x="3434"/>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2" name="Shape 62"/>
          <p:cNvCxnSpPr/>
          <p:nvPr/>
        </p:nvCxnSpPr>
        <p:spPr>
          <a:xfrm>
            <a:off y="744077" x="409699"/>
            <a:ext cy="0" cx="3660000"/>
          </a:xfrm>
          <a:prstGeom prst="straightConnector1">
            <a:avLst/>
          </a:prstGeom>
          <a:noFill/>
          <a:ln w="25400" cap="rnd">
            <a:solidFill>
              <a:schemeClr val="accent2"/>
            </a:solidFill>
            <a:prstDash val="dot"/>
            <a:round/>
            <a:headEnd w="med" len="med" type="none"/>
            <a:tailEnd w="med" len="med" type="none"/>
          </a:ln>
        </p:spPr>
      </p:cxnSp>
      <p:sp>
        <p:nvSpPr>
          <p:cNvPr id="63" name="Shape 63"/>
          <p:cNvSpPr txBox="1"/>
          <p:nvPr>
            <p:ph idx="1" type="body"/>
          </p:nvPr>
        </p:nvSpPr>
        <p:spPr>
          <a:xfrm>
            <a:off y="1200150" x="457200"/>
            <a:ext cy="3630300" cx="3550799"/>
          </a:xfrm>
          <a:prstGeom prst="rect">
            <a:avLst/>
          </a:prstGeom>
        </p:spPr>
        <p:txBody>
          <a:bodyPr bIns="91425" rIns="91425" lIns="91425" tIns="91425"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64" name="Shape 64"/>
          <p:cNvSpPr txBox="1"/>
          <p:nvPr>
            <p:ph type="title"/>
          </p:nvPr>
        </p:nvSpPr>
        <p:spPr>
          <a:xfrm>
            <a:off y="13321" x="457200"/>
            <a:ext cy="857400" cx="3550799"/>
          </a:xfrm>
          <a:prstGeom prst="rect">
            <a:avLst/>
          </a:prstGeom>
        </p:spPr>
        <p:txBody>
          <a:bodyPr bIns="91425" rIns="91425" lIns="91425" tIns="91425" anchor="ctr" anchorCtr="0"/>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p:txBody>
      </p:sp>
      <p:sp>
        <p:nvSpPr>
          <p:cNvPr id="65" name="Shape 65"/>
          <p:cNvSpPr txBox="1"/>
          <p:nvPr>
            <p:ph idx="2" type="body"/>
          </p:nvPr>
        </p:nvSpPr>
        <p:spPr>
          <a:xfrm>
            <a:off y="1200150" x="5021123"/>
            <a:ext cy="3630300" cx="3550799"/>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p:nvPr/>
        </p:nvSpPr>
        <p:spPr>
          <a:xfrm>
            <a:off y="0" x="0"/>
            <a:ext cy="9372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8" name="Shape 68"/>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9" name="Shape 69"/>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70" name="Shape 70"/>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1" name="Shape 71"/>
        <p:cNvGrpSpPr/>
        <p:nvPr/>
      </p:nvGrpSpPr>
      <p:grpSpPr>
        <a:xfrm>
          <a:off y="0" x="0"/>
          <a:ext cy="0" cx="0"/>
          <a:chOff y="0" x="0"/>
          <a:chExt cy="0" cx="0"/>
        </a:xfrm>
      </p:grpSpPr>
      <p:sp>
        <p:nvSpPr>
          <p:cNvPr id="72" name="Shape 72"/>
          <p:cNvSpPr/>
          <p:nvPr/>
        </p:nvSpPr>
        <p:spPr>
          <a:xfrm rot="10800000">
            <a:off y="4110402" x="-5937"/>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73" name="Shape 73"/>
          <p:cNvCxnSpPr/>
          <p:nvPr/>
        </p:nvCxnSpPr>
        <p:spPr>
          <a:xfrm>
            <a:off y="4409677" x="388492"/>
            <a:ext cy="3600" cx="3708599"/>
          </a:xfrm>
          <a:prstGeom prst="straightConnector1">
            <a:avLst/>
          </a:prstGeom>
          <a:noFill/>
          <a:ln w="25400" cap="rnd">
            <a:solidFill>
              <a:schemeClr val="accent2"/>
            </a:solidFill>
            <a:prstDash val="dot"/>
            <a:round/>
            <a:headEnd w="med" len="med" type="none"/>
            <a:tailEnd w="med" len="med" type="none"/>
          </a:ln>
        </p:spPr>
      </p:cxnSp>
      <p:sp>
        <p:nvSpPr>
          <p:cNvPr id="74" name="Shape 74"/>
          <p:cNvSpPr txBox="1"/>
          <p:nvPr>
            <p:ph idx="1" type="body"/>
          </p:nvPr>
        </p:nvSpPr>
        <p:spPr>
          <a:xfrm>
            <a:off y="4493760" x="388492"/>
            <a:ext cy="387599" cx="3644400"/>
          </a:xfrm>
          <a:prstGeom prst="rect">
            <a:avLst/>
          </a:prstGeom>
        </p:spPr>
        <p:txBody>
          <a:bodyPr bIns="91425" rIns="91425" lIns="91425" tIns="91425" anchor="t" anchorCtr="0"/>
          <a:lstStyle>
            <a:lvl1pPr indent="88900" marL="0">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5" name="Shape 75"/>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6209" x="0"/>
            <a:ext cy="5137200" cx="9144067"/>
            <a:chOff y="14677" x="0"/>
            <a:chExt cy="6849600" cx="9144067"/>
          </a:xfrm>
        </p:grpSpPr>
        <p:sp>
          <p:nvSpPr>
            <p:cNvPr id="6" name="Shape 6"/>
            <p:cNvSpPr/>
            <p:nvPr/>
          </p:nvSpPr>
          <p:spPr>
            <a:xfrm>
              <a:off y="14677" x="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7" name="Shape 7"/>
            <p:cNvSpPr/>
            <p:nvPr/>
          </p:nvSpPr>
          <p:spPr>
            <a:xfrm>
              <a:off y="14677" x="23483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8" name="Shape 8"/>
            <p:cNvSpPr/>
            <p:nvPr/>
          </p:nvSpPr>
          <p:spPr>
            <a:xfrm>
              <a:off y="14677" x="46967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9" name="Shape 9"/>
            <p:cNvSpPr/>
            <p:nvPr/>
          </p:nvSpPr>
          <p:spPr>
            <a:xfrm>
              <a:off y="14677" x="70451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0" name="Shape 10"/>
            <p:cNvSpPr/>
            <p:nvPr/>
          </p:nvSpPr>
          <p:spPr>
            <a:xfrm>
              <a:off y="14677" x="93935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1" name="Shape 11"/>
            <p:cNvSpPr/>
            <p:nvPr/>
          </p:nvSpPr>
          <p:spPr>
            <a:xfrm>
              <a:off y="14677" x="117419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2" name="Shape 12"/>
            <p:cNvSpPr/>
            <p:nvPr/>
          </p:nvSpPr>
          <p:spPr>
            <a:xfrm>
              <a:off y="14677" x="140903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3" name="Shape 13"/>
            <p:cNvSpPr/>
            <p:nvPr/>
          </p:nvSpPr>
          <p:spPr>
            <a:xfrm>
              <a:off y="14677" x="164387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4" name="Shape 14"/>
            <p:cNvSpPr/>
            <p:nvPr/>
          </p:nvSpPr>
          <p:spPr>
            <a:xfrm>
              <a:off y="14677" x="187871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5" name="Shape 15"/>
            <p:cNvSpPr/>
            <p:nvPr/>
          </p:nvSpPr>
          <p:spPr>
            <a:xfrm>
              <a:off y="14677" x="211355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6" name="Shape 16"/>
            <p:cNvSpPr/>
            <p:nvPr/>
          </p:nvSpPr>
          <p:spPr>
            <a:xfrm>
              <a:off y="14677" x="234839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7" name="Shape 17"/>
            <p:cNvSpPr/>
            <p:nvPr/>
          </p:nvSpPr>
          <p:spPr>
            <a:xfrm>
              <a:off y="14677" x="258322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8" name="Shape 18"/>
            <p:cNvSpPr/>
            <p:nvPr/>
          </p:nvSpPr>
          <p:spPr>
            <a:xfrm>
              <a:off y="14677" x="28180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9" name="Shape 19"/>
            <p:cNvSpPr/>
            <p:nvPr/>
          </p:nvSpPr>
          <p:spPr>
            <a:xfrm>
              <a:off y="14677" x="305290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0" name="Shape 20"/>
            <p:cNvSpPr/>
            <p:nvPr/>
          </p:nvSpPr>
          <p:spPr>
            <a:xfrm>
              <a:off y="14677" x="328774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a:off y="14677" x="352258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2" name="Shape 22"/>
            <p:cNvSpPr/>
            <p:nvPr/>
          </p:nvSpPr>
          <p:spPr>
            <a:xfrm>
              <a:off y="14677" x="375742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3" name="Shape 23"/>
            <p:cNvSpPr/>
            <p:nvPr/>
          </p:nvSpPr>
          <p:spPr>
            <a:xfrm>
              <a:off y="14677" x="399226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4" name="Shape 24"/>
            <p:cNvSpPr/>
            <p:nvPr/>
          </p:nvSpPr>
          <p:spPr>
            <a:xfrm>
              <a:off y="14677" x="422710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5" name="Shape 25"/>
            <p:cNvSpPr/>
            <p:nvPr/>
          </p:nvSpPr>
          <p:spPr>
            <a:xfrm>
              <a:off y="14677" x="446194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6" name="Shape 26"/>
            <p:cNvSpPr/>
            <p:nvPr/>
          </p:nvSpPr>
          <p:spPr>
            <a:xfrm>
              <a:off y="14677" x="469678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7" name="Shape 27"/>
            <p:cNvSpPr/>
            <p:nvPr/>
          </p:nvSpPr>
          <p:spPr>
            <a:xfrm>
              <a:off y="14677" x="493161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8" name="Shape 28"/>
            <p:cNvSpPr/>
            <p:nvPr/>
          </p:nvSpPr>
          <p:spPr>
            <a:xfrm>
              <a:off y="14677" x="516645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9" name="Shape 29"/>
            <p:cNvSpPr/>
            <p:nvPr/>
          </p:nvSpPr>
          <p:spPr>
            <a:xfrm>
              <a:off y="14677" x="540129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0" name="Shape 30"/>
            <p:cNvSpPr/>
            <p:nvPr/>
          </p:nvSpPr>
          <p:spPr>
            <a:xfrm>
              <a:off y="14677" x="563613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1" name="Shape 31"/>
            <p:cNvSpPr/>
            <p:nvPr/>
          </p:nvSpPr>
          <p:spPr>
            <a:xfrm>
              <a:off y="14677" x="587097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14677" x="610581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3" name="Shape 33"/>
            <p:cNvSpPr/>
            <p:nvPr/>
          </p:nvSpPr>
          <p:spPr>
            <a:xfrm>
              <a:off y="14677" x="634065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4" name="Shape 34"/>
            <p:cNvSpPr/>
            <p:nvPr/>
          </p:nvSpPr>
          <p:spPr>
            <a:xfrm>
              <a:off y="14677" x="657549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14677" x="681033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6" name="Shape 36"/>
            <p:cNvSpPr/>
            <p:nvPr/>
          </p:nvSpPr>
          <p:spPr>
            <a:xfrm>
              <a:off y="14677" x="704517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7" name="Shape 37"/>
            <p:cNvSpPr/>
            <p:nvPr/>
          </p:nvSpPr>
          <p:spPr>
            <a:xfrm>
              <a:off y="14677" x="728000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8" name="Shape 38"/>
            <p:cNvSpPr/>
            <p:nvPr/>
          </p:nvSpPr>
          <p:spPr>
            <a:xfrm>
              <a:off y="14677" x="751484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9" name="Shape 39"/>
            <p:cNvSpPr/>
            <p:nvPr/>
          </p:nvSpPr>
          <p:spPr>
            <a:xfrm>
              <a:off y="14677" x="774968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0" name="Shape 40"/>
            <p:cNvSpPr/>
            <p:nvPr/>
          </p:nvSpPr>
          <p:spPr>
            <a:xfrm>
              <a:off y="14677" x="798452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1" name="Shape 41"/>
            <p:cNvSpPr/>
            <p:nvPr/>
          </p:nvSpPr>
          <p:spPr>
            <a:xfrm>
              <a:off y="14677" x="821936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2" name="Shape 42"/>
            <p:cNvSpPr/>
            <p:nvPr/>
          </p:nvSpPr>
          <p:spPr>
            <a:xfrm>
              <a:off y="14677" x="845420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3" name="Shape 43"/>
            <p:cNvSpPr/>
            <p:nvPr/>
          </p:nvSpPr>
          <p:spPr>
            <a:xfrm>
              <a:off y="14677" x="868904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4" name="Shape 44"/>
            <p:cNvSpPr/>
            <p:nvPr/>
          </p:nvSpPr>
          <p:spPr>
            <a:xfrm>
              <a:off y="14677" x="89238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grpSp>
      <p:sp>
        <p:nvSpPr>
          <p:cNvPr id="45" name="Shape 45"/>
          <p:cNvSpPr txBox="1"/>
          <p:nvPr>
            <p:ph type="title"/>
          </p:nvPr>
        </p:nvSpPr>
        <p:spPr>
          <a:xfrm>
            <a:off y="205978" x="457200"/>
            <a:ext cy="857400" cx="8229600"/>
          </a:xfrm>
          <a:prstGeom prst="rect">
            <a:avLst/>
          </a:prstGeom>
        </p:spPr>
        <p:txBody>
          <a:bodyPr bIns="91425" rIns="91425" lIns="91425" tIns="91425" anchor="ctr" anchorCtr="0"/>
          <a:lstStyle>
            <a:lvl1pPr algn="ctr" indent="279400" marL="0">
              <a:spcBef>
                <a:spcPts val="0"/>
              </a:spcBef>
              <a:buClr>
                <a:srgbClr val="FFFFFF"/>
              </a:buClr>
              <a:buSzPct val="100000"/>
              <a:buNone/>
              <a:defRPr sz="4400">
                <a:solidFill>
                  <a:srgbClr val="FFFFFF"/>
                </a:solidFill>
              </a:defRPr>
            </a:lvl1pPr>
            <a:lvl2pPr algn="ctr" indent="279400" marL="0">
              <a:spcBef>
                <a:spcPts val="0"/>
              </a:spcBef>
              <a:buClr>
                <a:srgbClr val="FFFFFF"/>
              </a:buClr>
              <a:buSzPct val="100000"/>
              <a:buNone/>
              <a:defRPr sz="4400">
                <a:solidFill>
                  <a:srgbClr val="FFFFFF"/>
                </a:solidFill>
              </a:defRPr>
            </a:lvl2pPr>
            <a:lvl3pPr algn="ctr" indent="279400" marL="0">
              <a:spcBef>
                <a:spcPts val="0"/>
              </a:spcBef>
              <a:buClr>
                <a:srgbClr val="FFFFFF"/>
              </a:buClr>
              <a:buSzPct val="100000"/>
              <a:buNone/>
              <a:defRPr sz="4400">
                <a:solidFill>
                  <a:srgbClr val="FFFFFF"/>
                </a:solidFill>
              </a:defRPr>
            </a:lvl3pPr>
            <a:lvl4pPr algn="ctr" indent="279400" marL="0">
              <a:spcBef>
                <a:spcPts val="0"/>
              </a:spcBef>
              <a:buClr>
                <a:srgbClr val="FFFFFF"/>
              </a:buClr>
              <a:buSzPct val="100000"/>
              <a:buNone/>
              <a:defRPr sz="4400">
                <a:solidFill>
                  <a:srgbClr val="FFFFFF"/>
                </a:solidFill>
              </a:defRPr>
            </a:lvl4pPr>
            <a:lvl5pPr algn="ctr" indent="279400" marL="0">
              <a:spcBef>
                <a:spcPts val="0"/>
              </a:spcBef>
              <a:buClr>
                <a:srgbClr val="FFFFFF"/>
              </a:buClr>
              <a:buSzPct val="100000"/>
              <a:buNone/>
              <a:defRPr sz="4400">
                <a:solidFill>
                  <a:srgbClr val="FFFFFF"/>
                </a:solidFill>
              </a:defRPr>
            </a:lvl5pPr>
            <a:lvl6pPr algn="ctr" indent="279400" marL="0">
              <a:spcBef>
                <a:spcPts val="0"/>
              </a:spcBef>
              <a:buClr>
                <a:srgbClr val="FFFFFF"/>
              </a:buClr>
              <a:buSzPct val="100000"/>
              <a:buNone/>
              <a:defRPr sz="4400">
                <a:solidFill>
                  <a:srgbClr val="FFFFFF"/>
                </a:solidFill>
              </a:defRPr>
            </a:lvl6pPr>
            <a:lvl7pPr algn="ctr" indent="279400" marL="0">
              <a:spcBef>
                <a:spcPts val="0"/>
              </a:spcBef>
              <a:buClr>
                <a:srgbClr val="FFFFFF"/>
              </a:buClr>
              <a:buSzPct val="100000"/>
              <a:buNone/>
              <a:defRPr sz="4400">
                <a:solidFill>
                  <a:srgbClr val="FFFFFF"/>
                </a:solidFill>
              </a:defRPr>
            </a:lvl7pPr>
            <a:lvl8pPr algn="ctr" indent="279400" marL="0">
              <a:spcBef>
                <a:spcPts val="0"/>
              </a:spcBef>
              <a:buClr>
                <a:srgbClr val="FFFFFF"/>
              </a:buClr>
              <a:buSzPct val="100000"/>
              <a:buNone/>
              <a:defRPr sz="4400">
                <a:solidFill>
                  <a:srgbClr val="FFFFFF"/>
                </a:solidFill>
              </a:defRPr>
            </a:lvl8pPr>
            <a:lvl9pPr algn="ctr" indent="279400" marL="0">
              <a:spcBef>
                <a:spcPts val="0"/>
              </a:spcBef>
              <a:buClr>
                <a:srgbClr val="FFFFFF"/>
              </a:buClr>
              <a:buSzPct val="100000"/>
              <a:buNone/>
              <a:defRPr sz="4400">
                <a:solidFill>
                  <a:srgbClr val="FFFFFF"/>
                </a:solidFill>
              </a:defRPr>
            </a:lvl9pPr>
          </a:lstStyle>
          <a:p/>
        </p:txBody>
      </p:sp>
      <p:sp>
        <p:nvSpPr>
          <p:cNvPr id="46" name="Shape 46"/>
          <p:cNvSpPr txBox="1"/>
          <p:nvPr>
            <p:ph idx="1" type="body"/>
          </p:nvPr>
        </p:nvSpPr>
        <p:spPr>
          <a:xfrm>
            <a:off y="1200150" x="457200"/>
            <a:ext cy="3394500" cx="8229600"/>
          </a:xfrm>
          <a:prstGeom prst="rect">
            <a:avLst/>
          </a:prstGeom>
        </p:spPr>
        <p:txBody>
          <a:bodyPr bIns="91425" rIns="91425" lIns="91425" tIns="91425" anchor="t" anchorCtr="0"/>
          <a:lstStyle>
            <a:lvl1pPr indent="-215900" marL="342900">
              <a:spcBef>
                <a:spcPts val="0"/>
              </a:spcBef>
              <a:buClr>
                <a:schemeClr val="dk1"/>
              </a:buClr>
              <a:buSzPct val="100000"/>
              <a:defRPr sz="2000">
                <a:solidFill>
                  <a:schemeClr val="dk1"/>
                </a:solidFill>
              </a:defRPr>
            </a:lvl1pPr>
            <a:lvl2pPr indent="-158750" marL="742950">
              <a:spcBef>
                <a:spcPts val="400"/>
              </a:spcBef>
              <a:buClr>
                <a:schemeClr val="dk1"/>
              </a:buClr>
              <a:buSzPct val="100000"/>
              <a:defRPr sz="2000">
                <a:solidFill>
                  <a:schemeClr val="dk1"/>
                </a:solidFill>
              </a:defRPr>
            </a:lvl2pPr>
            <a:lvl3pPr indent="-101600" marL="1143000">
              <a:spcBef>
                <a:spcPts val="400"/>
              </a:spcBef>
              <a:buClr>
                <a:schemeClr val="dk1"/>
              </a:buClr>
              <a:buSzPct val="100000"/>
              <a:defRPr sz="2000">
                <a:solidFill>
                  <a:schemeClr val="dk1"/>
                </a:solidFill>
              </a:defRPr>
            </a:lvl3pPr>
            <a:lvl4pPr indent="-101600" marL="1600200">
              <a:spcBef>
                <a:spcPts val="400"/>
              </a:spcBef>
              <a:buClr>
                <a:schemeClr val="dk1"/>
              </a:buClr>
              <a:buSzPct val="100000"/>
              <a:defRPr sz="2000">
                <a:solidFill>
                  <a:schemeClr val="dk1"/>
                </a:solidFill>
              </a:defRPr>
            </a:lvl4pPr>
            <a:lvl5pPr indent="-101600" marL="2057400">
              <a:spcBef>
                <a:spcPts val="400"/>
              </a:spcBef>
              <a:buClr>
                <a:schemeClr val="dk1"/>
              </a:buClr>
              <a:buSzPct val="100000"/>
              <a:defRPr sz="2000">
                <a:solidFill>
                  <a:schemeClr val="dk1"/>
                </a:solidFill>
              </a:defRPr>
            </a:lvl5pPr>
            <a:lvl6pPr indent="-101600" marL="2514600">
              <a:spcBef>
                <a:spcPts val="400"/>
              </a:spcBef>
              <a:buClr>
                <a:schemeClr val="dk1"/>
              </a:buClr>
              <a:buSzPct val="100000"/>
              <a:defRPr sz="2000">
                <a:solidFill>
                  <a:schemeClr val="dk1"/>
                </a:solidFill>
              </a:defRPr>
            </a:lvl6pPr>
            <a:lvl7pPr indent="-101600" marL="2971800">
              <a:spcBef>
                <a:spcPts val="400"/>
              </a:spcBef>
              <a:buClr>
                <a:schemeClr val="dk1"/>
              </a:buClr>
              <a:buSzPct val="100000"/>
              <a:defRPr sz="2000">
                <a:solidFill>
                  <a:schemeClr val="dk1"/>
                </a:solidFill>
              </a:defRPr>
            </a:lvl7pPr>
            <a:lvl8pPr indent="-101600" marL="3429000">
              <a:spcBef>
                <a:spcPts val="400"/>
              </a:spcBef>
              <a:buClr>
                <a:schemeClr val="dk1"/>
              </a:buClr>
              <a:buSzPct val="100000"/>
              <a:defRPr sz="2000">
                <a:solidFill>
                  <a:schemeClr val="dk1"/>
                </a:solidFill>
              </a:defRPr>
            </a:lvl8pPr>
            <a:lvl9pPr indent="-101600" marL="3886200">
              <a:spcBef>
                <a:spcPts val="400"/>
              </a:spcBef>
              <a:buClr>
                <a:schemeClr val="dk1"/>
              </a:buClr>
              <a:buSzPct val="100000"/>
              <a:defRPr sz="20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4.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4"/><Relationship Target="../media/image07.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4.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03.png" Type="http://schemas.openxmlformats.org/officeDocument/2006/relationships/image" Id="rId3"/><Relationship Target="../media/image01.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0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9.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ctrTitle"/>
          </p:nvPr>
        </p:nvSpPr>
        <p:spPr>
          <a:xfrm>
            <a:off y="1433988" x="391160"/>
            <a:ext cy="421499" cx="8351399"/>
          </a:xfrm>
          <a:prstGeom prst="rect">
            <a:avLst/>
          </a:prstGeom>
        </p:spPr>
        <p:txBody>
          <a:bodyPr bIns="91425" rIns="91425" lIns="91425" tIns="91425" anchor="ctr" anchorCtr="0">
            <a:noAutofit/>
          </a:bodyPr>
          <a:lstStyle/>
          <a:p>
            <a:pPr rtl="0" lvl="0">
              <a:spcBef>
                <a:spcPts val="0"/>
              </a:spcBef>
              <a:buNone/>
            </a:pPr>
            <a:r>
              <a:rPr lang="en"/>
              <a:t>5TH GRADE SCIENCE CURRICULUM</a:t>
            </a:r>
          </a:p>
        </p:txBody>
      </p:sp>
      <p:sp>
        <p:nvSpPr>
          <p:cNvPr id="78" name="Shape 78"/>
          <p:cNvSpPr txBox="1"/>
          <p:nvPr>
            <p:ph idx="1" type="subTitle"/>
          </p:nvPr>
        </p:nvSpPr>
        <p:spPr>
          <a:xfrm>
            <a:off y="2142325" x="821275"/>
            <a:ext cy="770700" cx="7226099"/>
          </a:xfrm>
          <a:prstGeom prst="rect">
            <a:avLst/>
          </a:prstGeom>
        </p:spPr>
        <p:txBody>
          <a:bodyPr bIns="91425" rIns="91425" lIns="91425" tIns="91425" anchor="ctr" anchorCtr="0">
            <a:noAutofit/>
          </a:bodyPr>
          <a:lstStyle/>
          <a:p>
            <a:pPr rtl="0" lvl="0">
              <a:spcBef>
                <a:spcPts val="0"/>
              </a:spcBef>
              <a:buNone/>
            </a:pPr>
            <a:r>
              <a:rPr lang="en"/>
              <a:t>Presented by Professors: Kingston Chen, Kevin Gu, Jasmine Li, Michelle Liu, Larissa Sun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lang="en"/>
              <a:t>Definite Shape: No | Definite Volume | No</a:t>
            </a:r>
          </a:p>
        </p:txBody>
      </p:sp>
      <p:sp>
        <p:nvSpPr>
          <p:cNvPr id="141" name="Shape 141"/>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Gas</a:t>
            </a:r>
          </a:p>
        </p:txBody>
      </p:sp>
      <p:pic>
        <p:nvPicPr>
          <p:cNvPr id="142" name="Shape 142"/>
          <p:cNvPicPr preferRelativeResize="0"/>
          <p:nvPr/>
        </p:nvPicPr>
        <p:blipFill>
          <a:blip r:embed="rId3"/>
          <a:stretch>
            <a:fillRect/>
          </a:stretch>
        </p:blipFill>
        <p:spPr>
          <a:xfrm>
            <a:off y="1994450" x="1133050"/>
            <a:ext cy="2657475" cx="2466975"/>
          </a:xfrm>
          <a:prstGeom prst="rect">
            <a:avLst/>
          </a:prstGeom>
        </p:spPr>
      </p:pic>
      <p:pic>
        <p:nvPicPr>
          <p:cNvPr id="143" name="Shape 143"/>
          <p:cNvPicPr preferRelativeResize="0"/>
          <p:nvPr/>
        </p:nvPicPr>
        <p:blipFill>
          <a:blip r:embed="rId4"/>
          <a:stretch>
            <a:fillRect/>
          </a:stretch>
        </p:blipFill>
        <p:spPr>
          <a:xfrm>
            <a:off y="2402162" x="4697900"/>
            <a:ext cy="1842050" cx="2776139"/>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idx="1" type="body"/>
          </p:nvPr>
        </p:nvSpPr>
        <p:spPr>
          <a:xfrm>
            <a:off y="1200150" x="457200"/>
            <a:ext cy="3630300" cx="5214599"/>
          </a:xfrm>
          <a:prstGeom prst="rect">
            <a:avLst/>
          </a:prstGeom>
        </p:spPr>
        <p:txBody>
          <a:bodyPr bIns="91425" rIns="91425" lIns="91425" tIns="91425" anchor="t" anchorCtr="0">
            <a:noAutofit/>
          </a:bodyPr>
          <a:lstStyle/>
          <a:p>
            <a:pPr rtl="0" lvl="0">
              <a:lnSpc>
                <a:spcPct val="115000"/>
              </a:lnSpc>
              <a:spcBef>
                <a:spcPts val="1100"/>
              </a:spcBef>
              <a:buNone/>
            </a:pPr>
            <a:r>
              <a:rPr u="sng" b="1" sz="2400" lang="en">
                <a:latin typeface="Arial"/>
                <a:ea typeface="Arial"/>
                <a:cs typeface="Arial"/>
                <a:sym typeface="Arial"/>
              </a:rPr>
              <a:t>Physical Change</a:t>
            </a:r>
            <a:r>
              <a:rPr sz="2400" lang="en">
                <a:latin typeface="Arial"/>
                <a:ea typeface="Arial"/>
                <a:cs typeface="Arial"/>
                <a:sym typeface="Arial"/>
              </a:rPr>
              <a:t>- form or appearance of matter changes but not its composition (shape, change in state)</a:t>
            </a:r>
          </a:p>
          <a:p>
            <a:pPr rtl="0" lvl="0">
              <a:spcBef>
                <a:spcPts val="0"/>
              </a:spcBef>
              <a:buNone/>
            </a:pPr>
            <a:r>
              <a:rPr u="sng" b="1" sz="2400" lang="en">
                <a:latin typeface="Arial"/>
                <a:ea typeface="Arial"/>
                <a:cs typeface="Arial"/>
                <a:sym typeface="Arial"/>
              </a:rPr>
              <a:t>Chemical Change</a:t>
            </a:r>
            <a:r>
              <a:rPr sz="2400" lang="en">
                <a:latin typeface="Arial"/>
                <a:ea typeface="Arial"/>
                <a:cs typeface="Arial"/>
                <a:sym typeface="Arial"/>
              </a:rPr>
              <a:t> – composition of a substance changes (rust, fireworks)</a:t>
            </a:r>
          </a:p>
        </p:txBody>
      </p:sp>
      <p:sp>
        <p:nvSpPr>
          <p:cNvPr id="149" name="Shape 149"/>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Changes</a:t>
            </a:r>
          </a:p>
        </p:txBody>
      </p:sp>
      <p:pic>
        <p:nvPicPr>
          <p:cNvPr id="150" name="Shape 150"/>
          <p:cNvPicPr preferRelativeResize="0"/>
          <p:nvPr/>
        </p:nvPicPr>
        <p:blipFill>
          <a:blip r:embed="rId3"/>
          <a:stretch>
            <a:fillRect/>
          </a:stretch>
        </p:blipFill>
        <p:spPr>
          <a:xfrm>
            <a:off y="1318600" x="6314700"/>
            <a:ext cy="1800225" cx="1847850"/>
          </a:xfrm>
          <a:prstGeom prst="rect">
            <a:avLst/>
          </a:prstGeom>
        </p:spPr>
      </p:pic>
      <p:pic>
        <p:nvPicPr>
          <p:cNvPr id="151" name="Shape 151"/>
          <p:cNvPicPr preferRelativeResize="0"/>
          <p:nvPr/>
        </p:nvPicPr>
        <p:blipFill>
          <a:blip r:embed="rId4"/>
          <a:stretch>
            <a:fillRect/>
          </a:stretch>
        </p:blipFill>
        <p:spPr>
          <a:xfrm>
            <a:off y="3211600" x="6085300"/>
            <a:ext cy="1539724" cx="2306653"/>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idx="1" type="body"/>
          </p:nvPr>
        </p:nvSpPr>
        <p:spPr>
          <a:xfrm>
            <a:off y="1200150" x="3511825"/>
            <a:ext cy="3630300" cx="5175000"/>
          </a:xfrm>
          <a:prstGeom prst="rect">
            <a:avLst/>
          </a:prstGeom>
        </p:spPr>
        <p:txBody>
          <a:bodyPr bIns="91425" rIns="91425" lIns="91425" tIns="91425" anchor="t" anchorCtr="0">
            <a:noAutofit/>
          </a:bodyPr>
          <a:lstStyle/>
          <a:p>
            <a:pPr rtl="0" lvl="0">
              <a:spcBef>
                <a:spcPts val="0"/>
              </a:spcBef>
              <a:buNone/>
            </a:pPr>
            <a:r>
              <a:t/>
            </a:r>
            <a:endParaRPr b="1" sz="2400">
              <a:latin typeface="Arial"/>
              <a:ea typeface="Arial"/>
              <a:cs typeface="Arial"/>
              <a:sym typeface="Arial"/>
            </a:endParaRPr>
          </a:p>
          <a:p>
            <a:pPr rtl="0" lvl="0">
              <a:spcBef>
                <a:spcPts val="0"/>
              </a:spcBef>
              <a:buNone/>
            </a:pPr>
            <a:r>
              <a:rPr b="1" sz="2400" lang="en">
                <a:latin typeface="Arial"/>
                <a:ea typeface="Arial"/>
                <a:cs typeface="Arial"/>
                <a:sym typeface="Arial"/>
              </a:rPr>
              <a:t>- does the mixing of these substances result in new substances?</a:t>
            </a:r>
          </a:p>
          <a:p>
            <a:pPr rtl="0" lvl="0">
              <a:spcBef>
                <a:spcPts val="0"/>
              </a:spcBef>
              <a:buNone/>
            </a:pPr>
            <a:r>
              <a:rPr b="1" sz="2400" lang="en">
                <a:latin typeface="Arial"/>
                <a:ea typeface="Arial"/>
                <a:cs typeface="Arial"/>
                <a:sym typeface="Arial"/>
              </a:rPr>
              <a:t>- make observations/identify materials</a:t>
            </a:r>
          </a:p>
          <a:p>
            <a:pPr rtl="0" lvl="0">
              <a:spcBef>
                <a:spcPts val="0"/>
              </a:spcBef>
              <a:buNone/>
            </a:pPr>
            <a:r>
              <a:rPr b="1" sz="2400" lang="en">
                <a:latin typeface="Arial"/>
                <a:ea typeface="Arial"/>
                <a:cs typeface="Arial"/>
                <a:sym typeface="Arial"/>
              </a:rPr>
              <a:t>- will have properties of liquid and solid</a:t>
            </a:r>
          </a:p>
          <a:p>
            <a:pPr rtl="0" lvl="0">
              <a:spcBef>
                <a:spcPts val="0"/>
              </a:spcBef>
              <a:buNone/>
            </a:pPr>
            <a:r>
              <a:t/>
            </a:r>
            <a:endParaRPr b="1" sz="2400">
              <a:latin typeface="Arial"/>
              <a:ea typeface="Arial"/>
              <a:cs typeface="Arial"/>
              <a:sym typeface="Arial"/>
            </a:endParaRPr>
          </a:p>
        </p:txBody>
      </p:sp>
      <p:sp>
        <p:nvSpPr>
          <p:cNvPr id="157" name="Shape 157"/>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Slime/Putty Pre-Lab</a:t>
            </a:r>
          </a:p>
        </p:txBody>
      </p:sp>
      <p:pic>
        <p:nvPicPr>
          <p:cNvPr id="158" name="Shape 158"/>
          <p:cNvPicPr preferRelativeResize="0"/>
          <p:nvPr/>
        </p:nvPicPr>
        <p:blipFill>
          <a:blip r:embed="rId3"/>
          <a:stretch>
            <a:fillRect/>
          </a:stretch>
        </p:blipFill>
        <p:spPr>
          <a:xfrm>
            <a:off y="1285475" x="457200"/>
            <a:ext cy="3226924" cx="2439089"/>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type="title"/>
          </p:nvPr>
        </p:nvSpPr>
        <p:spPr>
          <a:xfrm>
            <a:off y="2143046" x="457200"/>
            <a:ext cy="857400" cx="8229600"/>
          </a:xfrm>
          <a:prstGeom prst="rect">
            <a:avLst/>
          </a:prstGeom>
        </p:spPr>
        <p:txBody>
          <a:bodyPr bIns="91425" rIns="91425" lIns="91425" tIns="91425" anchor="ctr" anchorCtr="0">
            <a:noAutofit/>
          </a:bodyPr>
          <a:lstStyle/>
          <a:p>
            <a:pPr rtl="0" lvl="0">
              <a:spcBef>
                <a:spcPts val="0"/>
              </a:spcBef>
              <a:buNone/>
            </a:pPr>
            <a:r>
              <a:rPr b="1" sz="6000" lang="en">
                <a:solidFill>
                  <a:srgbClr val="000000"/>
                </a:solidFill>
              </a:rPr>
              <a:t>Structure/Properties of Matter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idx="1" type="body"/>
          </p:nvPr>
        </p:nvSpPr>
        <p:spPr>
          <a:xfrm>
            <a:off y="1200150" x="457200"/>
            <a:ext cy="3630300" cx="8229600"/>
          </a:xfrm>
          <a:prstGeom prst="rect">
            <a:avLst/>
          </a:prstGeom>
        </p:spPr>
        <p:txBody>
          <a:bodyPr bIns="91425" rIns="91425" lIns="91425" tIns="91425" anchor="t" anchorCtr="0">
            <a:noAutofit/>
          </a:bodyPr>
          <a:lstStyle/>
          <a:p>
            <a:pPr algn="just" rtl="0" lvl="0">
              <a:lnSpc>
                <a:spcPct val="120000"/>
              </a:lnSpc>
              <a:spcBef>
                <a:spcPts val="0"/>
              </a:spcBef>
              <a:buClr>
                <a:schemeClr val="dk1"/>
              </a:buClr>
              <a:buSzPct val="55000"/>
              <a:buFont typeface="Arial"/>
              <a:buNone/>
            </a:pPr>
            <a:r>
              <a:rPr lang="en">
                <a:latin typeface="Comic Sans MS"/>
                <a:ea typeface="Comic Sans MS"/>
                <a:cs typeface="Comic Sans MS"/>
                <a:sym typeface="Comic Sans MS"/>
              </a:rPr>
              <a:t>Understanding our world and being able to use that knowledge to help us means describing things and understanding how they behave.  </a:t>
            </a:r>
          </a:p>
          <a:p>
            <a:pPr rtl="0" lvl="0">
              <a:spcBef>
                <a:spcPts val="0"/>
              </a:spcBef>
              <a:buNone/>
            </a:pPr>
            <a:r>
              <a:t/>
            </a:r>
            <a:endParaRPr/>
          </a:p>
          <a:p>
            <a:pPr algn="just" rtl="0" lvl="0" indent="-355600" marL="457200">
              <a:lnSpc>
                <a:spcPct val="120000"/>
              </a:lnSpc>
              <a:spcBef>
                <a:spcPts val="0"/>
              </a:spcBef>
              <a:buClr>
                <a:schemeClr val="dk1"/>
              </a:buClr>
              <a:buSzPct val="100000"/>
              <a:buFont typeface="Arial"/>
              <a:buChar char="●"/>
            </a:pPr>
            <a:r>
              <a:rPr lang="en">
                <a:latin typeface="Comic Sans MS"/>
                <a:ea typeface="Comic Sans MS"/>
                <a:cs typeface="Comic Sans MS"/>
                <a:sym typeface="Comic Sans MS"/>
              </a:rPr>
              <a:t>What are the ways and words we can use to describe “stuff?”</a:t>
            </a:r>
          </a:p>
          <a:p>
            <a:pPr algn="just" rtl="0" lvl="0" indent="-355600" marL="457200">
              <a:lnSpc>
                <a:spcPct val="120000"/>
              </a:lnSpc>
              <a:spcBef>
                <a:spcPts val="0"/>
              </a:spcBef>
              <a:buClr>
                <a:schemeClr val="dk1"/>
              </a:buClr>
              <a:buSzPct val="100000"/>
              <a:buFont typeface="Arial"/>
              <a:buChar char="●"/>
            </a:pPr>
            <a:r>
              <a:rPr lang="en">
                <a:latin typeface="Comic Sans MS"/>
                <a:ea typeface="Comic Sans MS"/>
                <a:cs typeface="Comic Sans MS"/>
                <a:sym typeface="Comic Sans MS"/>
              </a:rPr>
              <a:t>How does “stuff” behave? What does it do when we make changes to it?</a:t>
            </a:r>
          </a:p>
          <a:p>
            <a:pPr algn="just" rtl="0" lvl="0" indent="-355600" marL="457200">
              <a:lnSpc>
                <a:spcPct val="120000"/>
              </a:lnSpc>
              <a:spcBef>
                <a:spcPts val="0"/>
              </a:spcBef>
              <a:buClr>
                <a:schemeClr val="dk1"/>
              </a:buClr>
              <a:buSzPct val="100000"/>
              <a:buFont typeface="Arial"/>
              <a:buChar char="●"/>
            </a:pPr>
            <a:r>
              <a:rPr lang="en">
                <a:latin typeface="Comic Sans MS"/>
                <a:ea typeface="Comic Sans MS"/>
                <a:cs typeface="Comic Sans MS"/>
                <a:sym typeface="Comic Sans MS"/>
              </a:rPr>
              <a:t>Is the “stuff” one thing (pure) or more than one thing (mixture)?</a:t>
            </a:r>
          </a:p>
          <a:p>
            <a:pPr algn="just" rtl="0" lvl="0">
              <a:lnSpc>
                <a:spcPct val="120000"/>
              </a:lnSpc>
              <a:spcBef>
                <a:spcPts val="0"/>
              </a:spcBef>
              <a:buClr>
                <a:schemeClr val="dk1"/>
              </a:buClr>
              <a:buFont typeface="Arial"/>
              <a:buNone/>
            </a:pPr>
            <a:r>
              <a:t/>
            </a:r>
            <a:endParaRPr sz="1800">
              <a:latin typeface="Comic Sans MS"/>
              <a:ea typeface="Comic Sans MS"/>
              <a:cs typeface="Comic Sans MS"/>
              <a:sym typeface="Comic Sans MS"/>
            </a:endParaRPr>
          </a:p>
          <a:p>
            <a:pPr algn="just" rtl="0" lvl="0">
              <a:lnSpc>
                <a:spcPct val="120000"/>
              </a:lnSpc>
              <a:spcBef>
                <a:spcPts val="0"/>
              </a:spcBef>
              <a:buClr>
                <a:schemeClr val="dk1"/>
              </a:buClr>
              <a:buFont typeface="Arial"/>
              <a:buNone/>
            </a:pPr>
            <a:r>
              <a:t/>
            </a:r>
            <a:endParaRPr sz="1800">
              <a:latin typeface="Comic Sans MS"/>
              <a:ea typeface="Comic Sans MS"/>
              <a:cs typeface="Comic Sans MS"/>
              <a:sym typeface="Comic Sans MS"/>
            </a:endParaRPr>
          </a:p>
          <a:p>
            <a:pPr rtl="0" lvl="0">
              <a:spcBef>
                <a:spcPts val="0"/>
              </a:spcBef>
              <a:buNone/>
            </a:pPr>
            <a:r>
              <a:t/>
            </a:r>
            <a:endParaRPr/>
          </a:p>
        </p:txBody>
      </p:sp>
      <p:sp>
        <p:nvSpPr>
          <p:cNvPr id="89" name="Shape 89"/>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Structure/Properties of Matter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lnSpc>
                <a:spcPct val="115000"/>
              </a:lnSpc>
              <a:spcBef>
                <a:spcPts val="1100"/>
              </a:spcBef>
              <a:buClr>
                <a:schemeClr val="dk1"/>
              </a:buClr>
              <a:buSzPct val="25000"/>
              <a:buFont typeface="Arial"/>
              <a:buNone/>
            </a:pPr>
            <a:r>
              <a:rPr u="sng" b="1" sz="4400" lang="en">
                <a:latin typeface="Arial"/>
                <a:ea typeface="Arial"/>
                <a:cs typeface="Arial"/>
                <a:sym typeface="Arial"/>
              </a:rPr>
              <a:t>Matter</a:t>
            </a:r>
            <a:r>
              <a:rPr sz="4400" lang="en">
                <a:latin typeface="Arial"/>
                <a:ea typeface="Arial"/>
                <a:cs typeface="Arial"/>
                <a:sym typeface="Arial"/>
              </a:rPr>
              <a:t> – Anything that has </a:t>
            </a:r>
            <a:r>
              <a:rPr b="1" sz="4400" lang="en">
                <a:latin typeface="Arial"/>
                <a:ea typeface="Arial"/>
                <a:cs typeface="Arial"/>
                <a:sym typeface="Arial"/>
              </a:rPr>
              <a:t>mass</a:t>
            </a:r>
            <a:r>
              <a:rPr sz="4400" lang="en">
                <a:latin typeface="Arial"/>
                <a:ea typeface="Arial"/>
                <a:cs typeface="Arial"/>
                <a:sym typeface="Arial"/>
              </a:rPr>
              <a:t> and takes up </a:t>
            </a:r>
            <a:r>
              <a:rPr b="1" sz="4400" lang="en">
                <a:latin typeface="Arial"/>
                <a:ea typeface="Arial"/>
                <a:cs typeface="Arial"/>
                <a:sym typeface="Arial"/>
              </a:rPr>
              <a:t>space</a:t>
            </a:r>
          </a:p>
          <a:p>
            <a:pPr rtl="0" lvl="0">
              <a:spcBef>
                <a:spcPts val="0"/>
              </a:spcBef>
              <a:buNone/>
            </a:pPr>
            <a:r>
              <a:t/>
            </a:r>
            <a:endParaRPr/>
          </a:p>
        </p:txBody>
      </p:sp>
      <p:sp>
        <p:nvSpPr>
          <p:cNvPr id="95" name="Shape 95"/>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t/>
            </a:r>
            <a:endParaRPr/>
          </a:p>
        </p:txBody>
      </p:sp>
      <p:pic>
        <p:nvPicPr>
          <p:cNvPr id="96" name="Shape 96"/>
          <p:cNvPicPr preferRelativeResize="0"/>
          <p:nvPr/>
        </p:nvPicPr>
        <p:blipFill>
          <a:blip r:embed="rId3"/>
          <a:stretch>
            <a:fillRect/>
          </a:stretch>
        </p:blipFill>
        <p:spPr>
          <a:xfrm>
            <a:off y="3140600" x="1795650"/>
            <a:ext cy="1406549" cx="1053550"/>
          </a:xfrm>
          <a:prstGeom prst="rect">
            <a:avLst/>
          </a:prstGeom>
        </p:spPr>
      </p:pic>
      <p:pic>
        <p:nvPicPr>
          <p:cNvPr id="97" name="Shape 97"/>
          <p:cNvPicPr preferRelativeResize="0"/>
          <p:nvPr/>
        </p:nvPicPr>
        <p:blipFill>
          <a:blip r:embed="rId4"/>
          <a:stretch>
            <a:fillRect/>
          </a:stretch>
        </p:blipFill>
        <p:spPr>
          <a:xfrm>
            <a:off y="3101837" x="3657597"/>
            <a:ext cy="1484076" cx="1360400"/>
          </a:xfrm>
          <a:prstGeom prst="rect">
            <a:avLst/>
          </a:prstGeom>
        </p:spPr>
      </p:pic>
      <p:pic>
        <p:nvPicPr>
          <p:cNvPr id="98" name="Shape 98"/>
          <p:cNvPicPr preferRelativeResize="0"/>
          <p:nvPr/>
        </p:nvPicPr>
        <p:blipFill>
          <a:blip r:embed="rId5"/>
          <a:stretch>
            <a:fillRect/>
          </a:stretch>
        </p:blipFill>
        <p:spPr>
          <a:xfrm>
            <a:off y="3140600" x="5705050"/>
            <a:ext cy="1484074" cx="1757836"/>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lnSpc>
                <a:spcPct val="115000"/>
              </a:lnSpc>
              <a:spcBef>
                <a:spcPts val="1100"/>
              </a:spcBef>
              <a:buNone/>
            </a:pPr>
            <a:r>
              <a:rPr u="sng" b="1" sz="2400" lang="en">
                <a:latin typeface="Arial"/>
                <a:ea typeface="Arial"/>
                <a:cs typeface="Arial"/>
                <a:sym typeface="Arial"/>
              </a:rPr>
              <a:t>Physical Properties</a:t>
            </a:r>
            <a:r>
              <a:rPr sz="2400" lang="en">
                <a:latin typeface="Arial"/>
                <a:ea typeface="Arial"/>
                <a:cs typeface="Arial"/>
                <a:sym typeface="Arial"/>
              </a:rPr>
              <a:t> – A characteristic of matter that can be observed by using any of your senses</a:t>
            </a:r>
            <a:br>
              <a:rPr sz="2400" lang="en">
                <a:latin typeface="Arial"/>
                <a:ea typeface="Arial"/>
                <a:cs typeface="Arial"/>
                <a:sym typeface="Arial"/>
              </a:rPr>
            </a:br>
            <a:r>
              <a:rPr sz="2400" lang="en">
                <a:latin typeface="Arial"/>
                <a:ea typeface="Arial"/>
                <a:cs typeface="Arial"/>
                <a:sym typeface="Arial"/>
              </a:rPr>
              <a:t>ex. color, hardness</a:t>
            </a:r>
          </a:p>
          <a:p>
            <a:pPr rtl="0" lvl="0">
              <a:lnSpc>
                <a:spcPct val="115000"/>
              </a:lnSpc>
              <a:spcBef>
                <a:spcPts val="1100"/>
              </a:spcBef>
              <a:buClr>
                <a:schemeClr val="dk1"/>
              </a:buClr>
              <a:buSzPct val="45833"/>
              <a:buFont typeface="Arial"/>
              <a:buNone/>
            </a:pPr>
            <a:r>
              <a:rPr u="sng" b="1" sz="2400" lang="en">
                <a:latin typeface="Arial"/>
                <a:ea typeface="Arial"/>
                <a:cs typeface="Arial"/>
                <a:sym typeface="Arial"/>
              </a:rPr>
              <a:t>Chemical Properties</a:t>
            </a:r>
            <a:r>
              <a:rPr sz="2400" lang="en">
                <a:latin typeface="Arial"/>
                <a:ea typeface="Arial"/>
                <a:cs typeface="Arial"/>
                <a:sym typeface="Arial"/>
              </a:rPr>
              <a:t> – A description of how one kind of matter behaves in the presence of another kind of matter. ex. vinegar + baking soda = CO</a:t>
            </a:r>
            <a:r>
              <a:rPr baseline="-25000" sz="2400" lang="en">
                <a:latin typeface="Arial"/>
                <a:ea typeface="Arial"/>
                <a:cs typeface="Arial"/>
                <a:sym typeface="Arial"/>
              </a:rPr>
              <a:t>2 </a:t>
            </a:r>
          </a:p>
          <a:p>
            <a:pPr rtl="0" lvl="0">
              <a:lnSpc>
                <a:spcPct val="115000"/>
              </a:lnSpc>
              <a:spcBef>
                <a:spcPts val="1100"/>
              </a:spcBef>
              <a:buClr>
                <a:schemeClr val="dk1"/>
              </a:buClr>
              <a:buFont typeface="Arial"/>
              <a:buNone/>
            </a:pPr>
            <a:r>
              <a:t/>
            </a:r>
            <a:endParaRPr sz="2400">
              <a:latin typeface="Arial"/>
              <a:ea typeface="Arial"/>
              <a:cs typeface="Arial"/>
              <a:sym typeface="Arial"/>
            </a:endParaRPr>
          </a:p>
          <a:p>
            <a:pPr rtl="0" lvl="0">
              <a:spcBef>
                <a:spcPts val="0"/>
              </a:spcBef>
              <a:buNone/>
            </a:pPr>
            <a:r>
              <a:t/>
            </a:r>
            <a:endParaRPr/>
          </a:p>
        </p:txBody>
      </p:sp>
      <p:sp>
        <p:nvSpPr>
          <p:cNvPr id="104" name="Shape 104"/>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Properties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u="sng" b="1" sz="2400" lang="en">
                <a:latin typeface="Arial"/>
                <a:ea typeface="Arial"/>
                <a:cs typeface="Arial"/>
                <a:sym typeface="Arial"/>
              </a:rPr>
              <a:t>Molecule –</a:t>
            </a:r>
            <a:r>
              <a:rPr sz="2400" lang="en">
                <a:latin typeface="Arial"/>
                <a:ea typeface="Arial"/>
                <a:cs typeface="Arial"/>
                <a:sym typeface="Arial"/>
              </a:rPr>
              <a:t> The smallest particle of a substance (such as water) that can still be identified as that substance  </a:t>
            </a:r>
          </a:p>
        </p:txBody>
      </p:sp>
      <p:sp>
        <p:nvSpPr>
          <p:cNvPr id="110" name="Shape 110"/>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t/>
            </a:r>
            <a:endParaRPr/>
          </a:p>
        </p:txBody>
      </p:sp>
      <p:pic>
        <p:nvPicPr>
          <p:cNvPr id="111" name="Shape 111"/>
          <p:cNvPicPr preferRelativeResize="0"/>
          <p:nvPr/>
        </p:nvPicPr>
        <p:blipFill>
          <a:blip r:embed="rId3"/>
          <a:stretch>
            <a:fillRect/>
          </a:stretch>
        </p:blipFill>
        <p:spPr>
          <a:xfrm>
            <a:off y="2557674" x="2895600"/>
            <a:ext cy="2345649" cx="2345649"/>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sz="2400" lang="en">
                <a:latin typeface="Arial"/>
                <a:ea typeface="Arial"/>
                <a:cs typeface="Arial"/>
                <a:sym typeface="Arial"/>
              </a:rPr>
              <a:t>Matter can be pure or a mixture</a:t>
            </a:r>
          </a:p>
          <a:p>
            <a:pPr rtl="0" lvl="0">
              <a:spcBef>
                <a:spcPts val="0"/>
              </a:spcBef>
              <a:buNone/>
            </a:pPr>
            <a:r>
              <a:rPr sz="2400" lang="en">
                <a:latin typeface="Arial"/>
                <a:ea typeface="Arial"/>
                <a:cs typeface="Arial"/>
                <a:sym typeface="Arial"/>
              </a:rPr>
              <a:t>Pure: single type of matter</a:t>
            </a:r>
          </a:p>
          <a:p>
            <a:pPr rtl="0" lvl="0">
              <a:spcBef>
                <a:spcPts val="0"/>
              </a:spcBef>
              <a:buNone/>
            </a:pPr>
            <a:r>
              <a:rPr sz="2400" lang="en">
                <a:latin typeface="Arial"/>
                <a:ea typeface="Arial"/>
                <a:cs typeface="Arial"/>
                <a:sym typeface="Arial"/>
              </a:rPr>
              <a:t>Mixture: Mixed together but not chemically combined</a:t>
            </a:r>
          </a:p>
          <a:p>
            <a:pPr rtl="0" lvl="0">
              <a:spcBef>
                <a:spcPts val="0"/>
              </a:spcBef>
              <a:buNone/>
            </a:pPr>
            <a:r>
              <a:t/>
            </a:r>
            <a:endParaRPr sz="2400">
              <a:latin typeface="Arial"/>
              <a:ea typeface="Arial"/>
              <a:cs typeface="Arial"/>
              <a:sym typeface="Arial"/>
            </a:endParaRPr>
          </a:p>
          <a:p>
            <a:pPr rtl="0" lvl="0">
              <a:spcBef>
                <a:spcPts val="0"/>
              </a:spcBef>
              <a:buNone/>
            </a:pPr>
            <a:r>
              <a:t/>
            </a:r>
            <a:endParaRPr sz="2400">
              <a:latin typeface="Arial"/>
              <a:ea typeface="Arial"/>
              <a:cs typeface="Arial"/>
              <a:sym typeface="Arial"/>
            </a:endParaRPr>
          </a:p>
        </p:txBody>
      </p:sp>
      <p:sp>
        <p:nvSpPr>
          <p:cNvPr id="117" name="Shape 117"/>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t/>
            </a:r>
            <a:endParaRPr/>
          </a:p>
        </p:txBody>
      </p:sp>
      <p:pic>
        <p:nvPicPr>
          <p:cNvPr id="118" name="Shape 118"/>
          <p:cNvPicPr preferRelativeResize="0"/>
          <p:nvPr/>
        </p:nvPicPr>
        <p:blipFill>
          <a:blip r:embed="rId3"/>
          <a:stretch>
            <a:fillRect/>
          </a:stretch>
        </p:blipFill>
        <p:spPr>
          <a:xfrm>
            <a:off y="2672025" x="2047450"/>
            <a:ext cy="2028825" cx="1885950"/>
          </a:xfrm>
          <a:prstGeom prst="rect">
            <a:avLst/>
          </a:prstGeom>
        </p:spPr>
      </p:pic>
      <p:pic>
        <p:nvPicPr>
          <p:cNvPr id="119" name="Shape 119"/>
          <p:cNvPicPr preferRelativeResize="0"/>
          <p:nvPr/>
        </p:nvPicPr>
        <p:blipFill>
          <a:blip r:embed="rId4"/>
          <a:stretch>
            <a:fillRect/>
          </a:stretch>
        </p:blipFill>
        <p:spPr>
          <a:xfrm>
            <a:off y="2510100" x="4432850"/>
            <a:ext cy="2190750" cx="18288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lang="en"/>
              <a:t>Definite Shape: Yes | Definite Volume: Yes</a:t>
            </a:r>
          </a:p>
        </p:txBody>
      </p:sp>
      <p:sp>
        <p:nvSpPr>
          <p:cNvPr id="125" name="Shape 125"/>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solidFill>
                  <a:srgbClr val="FFFFFF"/>
                </a:solidFill>
              </a:rPr>
              <a:t>Solid</a:t>
            </a:r>
          </a:p>
        </p:txBody>
      </p:sp>
      <p:pic>
        <p:nvPicPr>
          <p:cNvPr id="126" name="Shape 126"/>
          <p:cNvPicPr preferRelativeResize="0"/>
          <p:nvPr/>
        </p:nvPicPr>
        <p:blipFill>
          <a:blip r:embed="rId3"/>
          <a:stretch>
            <a:fillRect/>
          </a:stretch>
        </p:blipFill>
        <p:spPr>
          <a:xfrm>
            <a:off y="2048712" x="1066800"/>
            <a:ext cy="2686050" cx="2600325"/>
          </a:xfrm>
          <a:prstGeom prst="rect">
            <a:avLst/>
          </a:prstGeom>
        </p:spPr>
      </p:pic>
      <p:pic>
        <p:nvPicPr>
          <p:cNvPr id="127" name="Shape 127"/>
          <p:cNvPicPr preferRelativeResize="0"/>
          <p:nvPr/>
        </p:nvPicPr>
        <p:blipFill>
          <a:blip r:embed="rId4"/>
          <a:stretch>
            <a:fillRect/>
          </a:stretch>
        </p:blipFill>
        <p:spPr>
          <a:xfrm>
            <a:off y="2354750" x="5121975"/>
            <a:ext cy="2073975" cx="2765300"/>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lang="en"/>
              <a:t>Definite Shape: No | Definite Volume: Yes</a:t>
            </a:r>
          </a:p>
        </p:txBody>
      </p:sp>
      <p:sp>
        <p:nvSpPr>
          <p:cNvPr id="133" name="Shape 133"/>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Liquid</a:t>
            </a:r>
          </a:p>
        </p:txBody>
      </p:sp>
      <p:pic>
        <p:nvPicPr>
          <p:cNvPr id="134" name="Shape 134"/>
          <p:cNvPicPr preferRelativeResize="0"/>
          <p:nvPr/>
        </p:nvPicPr>
        <p:blipFill>
          <a:blip r:embed="rId3"/>
          <a:stretch>
            <a:fillRect/>
          </a:stretch>
        </p:blipFill>
        <p:spPr>
          <a:xfrm>
            <a:off y="1901675" x="947525"/>
            <a:ext cy="2667000" cx="2762250"/>
          </a:xfrm>
          <a:prstGeom prst="rect">
            <a:avLst/>
          </a:prstGeom>
        </p:spPr>
      </p:pic>
      <p:pic>
        <p:nvPicPr>
          <p:cNvPr id="135" name="Shape 135"/>
          <p:cNvPicPr preferRelativeResize="0"/>
          <p:nvPr/>
        </p:nvPicPr>
        <p:blipFill>
          <a:blip r:embed="rId4"/>
          <a:stretch>
            <a:fillRect/>
          </a:stretch>
        </p:blipFill>
        <p:spPr>
          <a:xfrm>
            <a:off y="2448825" x="4572000"/>
            <a:ext cy="2119849" cx="3305999"/>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