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A4A880-C0B2-461A-BB43-31682DE77DBA}" type="datetimeFigureOut">
              <a:rPr lang="en-US" smtClean="0"/>
              <a:t>6/3/2014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91A71B-77E0-45A8-8F0F-28EA956CE96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Describe transmission of light, transparency, translucence, opaqueness, and and luminosity. Use an experiment with clean water versus dirty water and have students describe their qualities.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3" name="Shape 2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Tell the kids to focus on only one part of the molecule and ask them if they are moving from one side of the picture to the other. </a:t>
            </a:r>
          </a:p>
          <a:p>
            <a:pPr>
              <a:spcBef>
                <a:spcPts val="0"/>
              </a:spcBef>
              <a:buNone/>
            </a:pPr>
            <a:r>
              <a:rPr lang="en"/>
              <a:t>They can also give a further example of longitudinal waves. They can say that there is a line of kids. The kid at the back pushes the kid in front of him which leads to the pushed kid to bump into the kid in front of him. As each kid bump into the one in front of them, they move back and stop at their original spot. Thus, they were a living example of longitudinal waves.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1" name="Shape 2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You can ask the kids if they can tell what the differences between compression and rarefaction are by just looking at the picture.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6" name="Shape 2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If the kids are unable to understand the definition of Transverse wave, you can easily bring in a slingy to help explain. Have two kids hold each end horizontly and tell them to shake it up and down. The slinky will then vibrate perpendicularly and show transverse waves.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4" name="Shape 2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The teacher can pose this question to their students: What are crests? What are troughs? Where is equilbrium? They can give a hint suggesting that the picture can help them.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2" name="Shape 2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8" name="Shape 2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A perfect demonstration would be to bring a flashlight and a mirror and shine the flashlight at the mirror using different angles.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7D9794-282E-4CD3-8660-BBCA3287495D}"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C4E50-5C9F-4FA0-BDD9-153A4401613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7D9794-282E-4CD3-8660-BBCA3287495D}"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C4E50-5C9F-4FA0-BDD9-153A440161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7D9794-282E-4CD3-8660-BBCA3287495D}"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C4E50-5C9F-4FA0-BDD9-153A4401613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p:nvPr/>
        </p:nvSpPr>
        <p:spPr>
          <a:xfrm rot="10800000" flipH="1">
            <a:off x="-348182" y="-21899"/>
            <a:ext cx="1723519" cy="6879899"/>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body" idx="1"/>
          </p:nvPr>
        </p:nvSpPr>
        <p:spPr>
          <a:xfrm>
            <a:off x="457200" y="1658989"/>
            <a:ext cx="8229600" cy="4840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p:nvPr/>
        </p:nvSpPr>
        <p:spPr>
          <a:xfrm rot="10800000" flipH="1">
            <a:off x="-1118653" y="1032"/>
            <a:ext cx="3100650" cy="6856967"/>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9" name="Shape 19"/>
          <p:cNvSpPr/>
          <p:nvPr/>
        </p:nvSpPr>
        <p:spPr>
          <a:xfrm rot="10800000">
            <a:off x="8088847" y="-12733"/>
            <a:ext cx="1100667" cy="6870733"/>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20" name="Shape 20"/>
          <p:cNvSpPr txBox="1">
            <a:spLocks noGrp="1"/>
          </p:cNvSpPr>
          <p:nvPr>
            <p:ph type="title"/>
          </p:nvPr>
        </p:nvSpPr>
        <p:spPr>
          <a:xfrm>
            <a:off x="457200" y="274637"/>
            <a:ext cx="8229600" cy="13256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7D9794-282E-4CD3-8660-BBCA3287495D}"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C4E50-5C9F-4FA0-BDD9-153A440161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7D9794-282E-4CD3-8660-BBCA3287495D}"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C4E50-5C9F-4FA0-BDD9-153A4401613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7D9794-282E-4CD3-8660-BBCA3287495D}"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C4E50-5C9F-4FA0-BDD9-153A4401613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7D9794-282E-4CD3-8660-BBCA3287495D}" type="datetimeFigureOut">
              <a:rPr lang="en-US" smtClean="0"/>
              <a:t>6/3/2014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0C4E50-5C9F-4FA0-BDD9-153A4401613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7D9794-282E-4CD3-8660-BBCA3287495D}" type="datetimeFigureOut">
              <a:rPr lang="en-US" smtClean="0"/>
              <a:t>6/3/2014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0C4E50-5C9F-4FA0-BDD9-153A440161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D9794-282E-4CD3-8660-BBCA3287495D}" type="datetimeFigureOut">
              <a:rPr lang="en-US" smtClean="0"/>
              <a:t>6/3/2014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0C4E50-5C9F-4FA0-BDD9-153A440161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7D9794-282E-4CD3-8660-BBCA3287495D}"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C4E50-5C9F-4FA0-BDD9-153A4401613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7D9794-282E-4CD3-8660-BBCA3287495D}"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C4E50-5C9F-4FA0-BDD9-153A4401613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D9794-282E-4CD3-8660-BBCA3287495D}" type="datetimeFigureOut">
              <a:rPr lang="en-US" smtClean="0"/>
              <a:t>6/3/2014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C4E50-5C9F-4FA0-BDD9-153A440161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Shape 222"/>
        <p:cNvGrpSpPr/>
        <p:nvPr/>
      </p:nvGrpSpPr>
      <p:grpSpPr>
        <a:xfrm>
          <a:off x="0" y="0"/>
          <a:ext cx="0" cy="0"/>
          <a:chOff x="0" y="0"/>
          <a:chExt cx="0" cy="0"/>
        </a:xfrm>
      </p:grpSpPr>
      <p:sp>
        <p:nvSpPr>
          <p:cNvPr id="223" name="Shape 223"/>
          <p:cNvSpPr txBox="1">
            <a:spLocks noGrp="1"/>
          </p:cNvSpPr>
          <p:nvPr>
            <p:ph type="subTitle" idx="1"/>
          </p:nvPr>
        </p:nvSpPr>
        <p:spPr>
          <a:xfrm>
            <a:off x="1082041" y="3230879"/>
            <a:ext cx="7035899" cy="925599"/>
          </a:xfrm>
          <a:prstGeom prst="rect">
            <a:avLst/>
          </a:prstGeom>
        </p:spPr>
        <p:txBody>
          <a:bodyPr lIns="91425" tIns="91425" rIns="91425" bIns="91425" anchor="t" anchorCtr="0">
            <a:noAutofit/>
          </a:bodyPr>
          <a:lstStyle/>
          <a:p>
            <a:pPr>
              <a:spcBef>
                <a:spcPts val="0"/>
              </a:spcBef>
              <a:buNone/>
            </a:pPr>
            <a:r>
              <a:rPr lang="en"/>
              <a:t>Characteristics of Waves</a:t>
            </a:r>
          </a:p>
        </p:txBody>
      </p:sp>
      <p:sp>
        <p:nvSpPr>
          <p:cNvPr id="224" name="Shape 224"/>
          <p:cNvSpPr txBox="1">
            <a:spLocks noGrp="1"/>
          </p:cNvSpPr>
          <p:nvPr>
            <p:ph type="ctrTitle"/>
          </p:nvPr>
        </p:nvSpPr>
        <p:spPr>
          <a:xfrm>
            <a:off x="1082040" y="1656080"/>
            <a:ext cx="7050900" cy="1470000"/>
          </a:xfrm>
          <a:prstGeom prst="rect">
            <a:avLst/>
          </a:prstGeom>
        </p:spPr>
        <p:txBody>
          <a:bodyPr lIns="91425" tIns="91425" rIns="91425" bIns="91425" anchor="b" anchorCtr="0">
            <a:noAutofit/>
          </a:bodyPr>
          <a:lstStyle/>
          <a:p>
            <a:pPr>
              <a:spcBef>
                <a:spcPts val="0"/>
              </a:spcBef>
              <a:buNone/>
            </a:pPr>
            <a:r>
              <a:rPr lang="en" dirty="0"/>
              <a:t>Week 4</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457200" y="1658989"/>
            <a:ext cx="8229600" cy="4840400"/>
          </a:xfrm>
          <a:prstGeom prst="rect">
            <a:avLst/>
          </a:prstGeom>
        </p:spPr>
        <p:txBody>
          <a:bodyPr lIns="91425" tIns="91425" rIns="91425" bIns="91425" anchor="t" anchorCtr="0">
            <a:noAutofit/>
          </a:bodyPr>
          <a:lstStyle/>
          <a:p>
            <a:pPr marL="457200" lvl="0" indent="-342900" rtl="0">
              <a:lnSpc>
                <a:spcPct val="115000"/>
              </a:lnSpc>
              <a:spcBef>
                <a:spcPts val="0"/>
              </a:spcBef>
              <a:buClr>
                <a:srgbClr val="00387E"/>
              </a:buClr>
              <a:buSzPct val="100000"/>
              <a:buFont typeface="Arial"/>
              <a:buChar char="●"/>
            </a:pPr>
            <a:r>
              <a:rPr lang="en" sz="1800">
                <a:solidFill>
                  <a:srgbClr val="00387E"/>
                </a:solidFill>
                <a:latin typeface="Arial"/>
                <a:ea typeface="Arial"/>
                <a:cs typeface="Arial"/>
                <a:sym typeface="Arial"/>
              </a:rPr>
              <a:t>Waves are characterized by wavelength, amplitude, speed, and frequency</a:t>
            </a:r>
          </a:p>
          <a:p>
            <a:pPr marL="457200" lvl="0" indent="-342900" rtl="0">
              <a:lnSpc>
                <a:spcPct val="115000"/>
              </a:lnSpc>
              <a:spcBef>
                <a:spcPts val="0"/>
              </a:spcBef>
              <a:buClr>
                <a:srgbClr val="00387E"/>
              </a:buClr>
              <a:buSzPct val="100000"/>
              <a:buFont typeface="Arial"/>
              <a:buChar char="●"/>
            </a:pPr>
            <a:r>
              <a:rPr lang="en" sz="1800">
                <a:solidFill>
                  <a:srgbClr val="00387E"/>
                </a:solidFill>
                <a:latin typeface="Arial"/>
                <a:ea typeface="Arial"/>
                <a:cs typeface="Arial"/>
                <a:sym typeface="Arial"/>
              </a:rPr>
              <a:t>The highest point of a wave is called the Crest or Peak</a:t>
            </a:r>
          </a:p>
          <a:p>
            <a:pPr marL="457200" lvl="0" indent="-342900" rtl="0">
              <a:lnSpc>
                <a:spcPct val="115000"/>
              </a:lnSpc>
              <a:spcBef>
                <a:spcPts val="0"/>
              </a:spcBef>
              <a:buClr>
                <a:srgbClr val="00387E"/>
              </a:buClr>
              <a:buSzPct val="100000"/>
              <a:buFont typeface="Arial"/>
              <a:buChar char="●"/>
            </a:pPr>
            <a:r>
              <a:rPr lang="en" sz="1800">
                <a:solidFill>
                  <a:srgbClr val="00387E"/>
                </a:solidFill>
                <a:latin typeface="Arial"/>
                <a:ea typeface="Arial"/>
                <a:cs typeface="Arial"/>
                <a:sym typeface="Arial"/>
              </a:rPr>
              <a:t>The lowest point of a wave is called the trough</a:t>
            </a:r>
          </a:p>
          <a:p>
            <a:pPr lvl="0" rtl="0">
              <a:spcBef>
                <a:spcPts val="0"/>
              </a:spcBef>
              <a:buClr>
                <a:schemeClr val="dk1"/>
              </a:buClr>
              <a:buFont typeface="Arial"/>
              <a:buNone/>
            </a:pPr>
            <a:endParaRPr/>
          </a:p>
          <a:p>
            <a:pPr>
              <a:spcBef>
                <a:spcPts val="0"/>
              </a:spcBef>
              <a:buNone/>
            </a:pPr>
            <a:endParaRPr/>
          </a:p>
        </p:txBody>
      </p:sp>
      <p:sp>
        <p:nvSpPr>
          <p:cNvPr id="230" name="Shape 230"/>
          <p:cNvSpPr txBox="1">
            <a:spLocks noGrp="1"/>
          </p:cNvSpPr>
          <p:nvPr>
            <p:ph type="title"/>
          </p:nvPr>
        </p:nvSpPr>
        <p:spPr>
          <a:xfrm>
            <a:off x="457200" y="274637"/>
            <a:ext cx="8229600" cy="1325600"/>
          </a:xfrm>
          <a:prstGeom prst="rect">
            <a:avLst/>
          </a:prstGeom>
        </p:spPr>
        <p:txBody>
          <a:bodyPr lIns="91425" tIns="91425" rIns="91425" bIns="91425" anchor="b" anchorCtr="0">
            <a:noAutofit/>
          </a:bodyPr>
          <a:lstStyle/>
          <a:p>
            <a:pPr algn="ctr">
              <a:spcBef>
                <a:spcPts val="0"/>
              </a:spcBef>
              <a:buNone/>
            </a:pPr>
            <a:r>
              <a:rPr lang="en"/>
              <a:t>How are waves characterized?</a:t>
            </a:r>
          </a:p>
        </p:txBody>
      </p:sp>
      <p:pic>
        <p:nvPicPr>
          <p:cNvPr id="231" name="Shape 231"/>
          <p:cNvPicPr preferRelativeResize="0"/>
          <p:nvPr/>
        </p:nvPicPr>
        <p:blipFill>
          <a:blip r:embed="rId3" cstate="print"/>
          <a:stretch>
            <a:fillRect/>
          </a:stretch>
        </p:blipFill>
        <p:spPr>
          <a:xfrm>
            <a:off x="4152901" y="3389733"/>
            <a:ext cx="4657725" cy="3251200"/>
          </a:xfrm>
          <a:prstGeom prst="rect">
            <a:avLst/>
          </a:prstGeom>
        </p:spPr>
      </p:pic>
      <p:pic>
        <p:nvPicPr>
          <p:cNvPr id="232" name="Shape 232"/>
          <p:cNvPicPr preferRelativeResize="0"/>
          <p:nvPr/>
        </p:nvPicPr>
        <p:blipFill>
          <a:blip r:embed="rId4" cstate="print"/>
          <a:stretch>
            <a:fillRect/>
          </a:stretch>
        </p:blipFill>
        <p:spPr>
          <a:xfrm>
            <a:off x="337125" y="3389733"/>
            <a:ext cx="3333750" cy="3175000"/>
          </a:xfrm>
          <a:prstGeom prst="rect">
            <a:avLst/>
          </a:prstGeom>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457200" y="1658989"/>
            <a:ext cx="8229600" cy="4840400"/>
          </a:xfrm>
          <a:prstGeom prst="rect">
            <a:avLst/>
          </a:prstGeom>
        </p:spPr>
        <p:txBody>
          <a:bodyPr lIns="91425" tIns="91425" rIns="91425" bIns="91425" anchor="t" anchorCtr="0">
            <a:noAutofit/>
          </a:bodyPr>
          <a:lstStyle/>
          <a:p>
            <a:pPr marL="457200" lvl="0" indent="-431800" rtl="0">
              <a:spcBef>
                <a:spcPts val="0"/>
              </a:spcBef>
              <a:buClr>
                <a:schemeClr val="dk2"/>
              </a:buClr>
              <a:buSzPct val="100000"/>
              <a:buFont typeface="Arial"/>
              <a:buChar char="●"/>
            </a:pPr>
            <a:r>
              <a:rPr lang="en"/>
              <a:t>Waves where the disturbances move in the same direction as the wave</a:t>
            </a:r>
          </a:p>
          <a:p>
            <a:pPr lvl="0">
              <a:spcBef>
                <a:spcPts val="0"/>
              </a:spcBef>
              <a:buNone/>
            </a:pPr>
            <a:endParaRPr/>
          </a:p>
        </p:txBody>
      </p:sp>
      <p:sp>
        <p:nvSpPr>
          <p:cNvPr id="238" name="Shape 238"/>
          <p:cNvSpPr txBox="1">
            <a:spLocks noGrp="1"/>
          </p:cNvSpPr>
          <p:nvPr>
            <p:ph type="title"/>
          </p:nvPr>
        </p:nvSpPr>
        <p:spPr>
          <a:xfrm>
            <a:off x="457200" y="274637"/>
            <a:ext cx="8229600" cy="1325600"/>
          </a:xfrm>
          <a:prstGeom prst="rect">
            <a:avLst/>
          </a:prstGeom>
        </p:spPr>
        <p:txBody>
          <a:bodyPr lIns="91425" tIns="91425" rIns="91425" bIns="91425" anchor="b" anchorCtr="0">
            <a:noAutofit/>
          </a:bodyPr>
          <a:lstStyle/>
          <a:p>
            <a:pPr algn="ctr">
              <a:spcBef>
                <a:spcPts val="0"/>
              </a:spcBef>
              <a:buNone/>
            </a:pPr>
            <a:r>
              <a:rPr lang="en"/>
              <a:t>Longitudinal Waves</a:t>
            </a:r>
          </a:p>
        </p:txBody>
      </p:sp>
      <p:pic>
        <p:nvPicPr>
          <p:cNvPr id="239" name="Shape 239"/>
          <p:cNvPicPr preferRelativeResize="0"/>
          <p:nvPr/>
        </p:nvPicPr>
        <p:blipFill>
          <a:blip r:embed="rId3" cstate="print"/>
          <a:stretch>
            <a:fillRect/>
          </a:stretch>
        </p:blipFill>
        <p:spPr>
          <a:xfrm>
            <a:off x="3765200" y="3514367"/>
            <a:ext cx="4706450" cy="2091767"/>
          </a:xfrm>
          <a:prstGeom prst="rect">
            <a:avLst/>
          </a:prstGeom>
          <a:noFill/>
          <a:ln>
            <a:noFill/>
          </a:ln>
        </p:spPr>
      </p:pic>
      <p:sp>
        <p:nvSpPr>
          <p:cNvPr id="240" name="Shape 240"/>
          <p:cNvSpPr txBox="1"/>
          <p:nvPr/>
        </p:nvSpPr>
        <p:spPr>
          <a:xfrm>
            <a:off x="172900" y="3284933"/>
            <a:ext cx="3328200" cy="1325600"/>
          </a:xfrm>
          <a:prstGeom prst="rect">
            <a:avLst/>
          </a:prstGeom>
        </p:spPr>
        <p:txBody>
          <a:bodyPr lIns="91425" tIns="91425" rIns="91425" bIns="91425" anchor="t" anchorCtr="0">
            <a:noAutofit/>
          </a:bodyPr>
          <a:lstStyle/>
          <a:p>
            <a:pPr marL="457200" lvl="0" indent="-431800">
              <a:spcBef>
                <a:spcPts val="0"/>
              </a:spcBef>
              <a:buClr>
                <a:srgbClr val="00387E"/>
              </a:buClr>
              <a:buSzPct val="100000"/>
              <a:buFont typeface="Arial"/>
              <a:buChar char="●"/>
            </a:pPr>
            <a:r>
              <a:rPr lang="en" sz="3200">
                <a:solidFill>
                  <a:srgbClr val="00387E"/>
                </a:solidFill>
              </a:rPr>
              <a:t>Waves move then go back to where they started</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457200" y="1658989"/>
            <a:ext cx="8229600" cy="4840400"/>
          </a:xfrm>
          <a:prstGeom prst="rect">
            <a:avLst/>
          </a:prstGeom>
        </p:spPr>
        <p:txBody>
          <a:bodyPr lIns="91425" tIns="91425" rIns="91425" bIns="91425" anchor="t" anchorCtr="0">
            <a:noAutofit/>
          </a:bodyPr>
          <a:lstStyle/>
          <a:p>
            <a:pPr marL="457200" lvl="0" indent="-406400" rtl="0">
              <a:spcBef>
                <a:spcPts val="0"/>
              </a:spcBef>
              <a:buClr>
                <a:schemeClr val="dk2"/>
              </a:buClr>
              <a:buSzPct val="100000"/>
              <a:buFont typeface="Arial"/>
              <a:buChar char="●"/>
            </a:pPr>
            <a:r>
              <a:rPr lang="en" sz="2800"/>
              <a:t>Longitudinal waves create compressions and rarefactions</a:t>
            </a:r>
          </a:p>
          <a:p>
            <a:pPr marL="457200" lvl="0" indent="-406400" rtl="0">
              <a:spcBef>
                <a:spcPts val="0"/>
              </a:spcBef>
              <a:buClr>
                <a:schemeClr val="dk2"/>
              </a:buClr>
              <a:buSzPct val="100000"/>
              <a:buFont typeface="Arial"/>
              <a:buChar char="●"/>
            </a:pPr>
            <a:r>
              <a:rPr lang="en" sz="2800"/>
              <a:t>Compressions:region of area in longitudinal wave where the particles are the closest</a:t>
            </a:r>
          </a:p>
          <a:p>
            <a:pPr lvl="0">
              <a:spcBef>
                <a:spcPts val="0"/>
              </a:spcBef>
              <a:buNone/>
            </a:pPr>
            <a:endParaRPr sz="2800"/>
          </a:p>
        </p:txBody>
      </p:sp>
      <p:sp>
        <p:nvSpPr>
          <p:cNvPr id="246" name="Shape 246"/>
          <p:cNvSpPr txBox="1">
            <a:spLocks noGrp="1"/>
          </p:cNvSpPr>
          <p:nvPr>
            <p:ph type="title"/>
          </p:nvPr>
        </p:nvSpPr>
        <p:spPr>
          <a:xfrm>
            <a:off x="457200" y="274637"/>
            <a:ext cx="8229600" cy="1325600"/>
          </a:xfrm>
          <a:prstGeom prst="rect">
            <a:avLst/>
          </a:prstGeom>
        </p:spPr>
        <p:txBody>
          <a:bodyPr lIns="91425" tIns="91425" rIns="91425" bIns="91425" anchor="b" anchorCtr="0">
            <a:noAutofit/>
          </a:bodyPr>
          <a:lstStyle/>
          <a:p>
            <a:pPr algn="ctr">
              <a:spcBef>
                <a:spcPts val="0"/>
              </a:spcBef>
              <a:buNone/>
            </a:pPr>
            <a:r>
              <a:rPr lang="en"/>
              <a:t>Longitudinal Waves Cont’d</a:t>
            </a:r>
          </a:p>
        </p:txBody>
      </p:sp>
      <p:pic>
        <p:nvPicPr>
          <p:cNvPr id="247" name="Shape 247"/>
          <p:cNvPicPr preferRelativeResize="0"/>
          <p:nvPr/>
        </p:nvPicPr>
        <p:blipFill>
          <a:blip r:embed="rId3" cstate="print"/>
          <a:stretch>
            <a:fillRect/>
          </a:stretch>
        </p:blipFill>
        <p:spPr>
          <a:xfrm>
            <a:off x="4738400" y="4085101"/>
            <a:ext cx="4322474" cy="2725999"/>
          </a:xfrm>
          <a:prstGeom prst="rect">
            <a:avLst/>
          </a:prstGeom>
          <a:noFill/>
          <a:ln>
            <a:noFill/>
          </a:ln>
        </p:spPr>
      </p:pic>
      <p:sp>
        <p:nvSpPr>
          <p:cNvPr id="248" name="Shape 248"/>
          <p:cNvSpPr txBox="1"/>
          <p:nvPr/>
        </p:nvSpPr>
        <p:spPr>
          <a:xfrm>
            <a:off x="457200" y="4085101"/>
            <a:ext cx="4186200" cy="1425199"/>
          </a:xfrm>
          <a:prstGeom prst="rect">
            <a:avLst/>
          </a:prstGeom>
          <a:noFill/>
        </p:spPr>
        <p:txBody>
          <a:bodyPr lIns="91425" tIns="91425" rIns="91425" bIns="91425" anchor="t" anchorCtr="0">
            <a:noAutofit/>
          </a:bodyPr>
          <a:lstStyle/>
          <a:p>
            <a:pPr marL="457200" lvl="0" indent="-317500">
              <a:spcBef>
                <a:spcPts val="0"/>
              </a:spcBef>
              <a:buClr>
                <a:srgbClr val="00387E"/>
              </a:buClr>
              <a:buSzPct val="50000"/>
              <a:buFont typeface="Arial"/>
              <a:buChar char="●"/>
            </a:pPr>
            <a:r>
              <a:rPr lang="en" sz="2800">
                <a:solidFill>
                  <a:srgbClr val="00387E"/>
                </a:solidFill>
                <a:latin typeface="Trebuchet MS"/>
                <a:ea typeface="Trebuchet MS"/>
                <a:cs typeface="Trebuchet MS"/>
                <a:sym typeface="Trebuchet MS"/>
              </a:rPr>
              <a:t>Rarefactions:region of longitudinal wave where the particles are the furthest apart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pic>
        <p:nvPicPr>
          <p:cNvPr id="253" name="Shape 253"/>
          <p:cNvPicPr preferRelativeResize="0"/>
          <p:nvPr/>
        </p:nvPicPr>
        <p:blipFill>
          <a:blip r:embed="rId3" cstate="print"/>
          <a:stretch>
            <a:fillRect/>
          </a:stretch>
        </p:blipFill>
        <p:spPr>
          <a:xfrm>
            <a:off x="6846774" y="4687600"/>
            <a:ext cx="1691950" cy="1811800"/>
          </a:xfrm>
          <a:prstGeom prst="rect">
            <a:avLst/>
          </a:prstGeom>
        </p:spPr>
      </p:pic>
      <p:sp>
        <p:nvSpPr>
          <p:cNvPr id="254" name="Shape 254"/>
          <p:cNvSpPr txBox="1">
            <a:spLocks noGrp="1"/>
          </p:cNvSpPr>
          <p:nvPr>
            <p:ph type="body" idx="1"/>
          </p:nvPr>
        </p:nvSpPr>
        <p:spPr>
          <a:xfrm>
            <a:off x="457200" y="1658989"/>
            <a:ext cx="8229600" cy="4840400"/>
          </a:xfrm>
          <a:prstGeom prst="rect">
            <a:avLst/>
          </a:prstGeom>
        </p:spPr>
        <p:txBody>
          <a:bodyPr lIns="91425" tIns="91425" rIns="91425" bIns="91425" anchor="t" anchorCtr="0">
            <a:noAutofit/>
          </a:bodyPr>
          <a:lstStyle/>
          <a:p>
            <a:pPr lvl="0" rtl="0">
              <a:spcBef>
                <a:spcPts val="0"/>
              </a:spcBef>
              <a:buNone/>
            </a:pPr>
            <a:r>
              <a:rPr lang="en"/>
              <a:t>-Sound</a:t>
            </a:r>
          </a:p>
          <a:p>
            <a:pPr lvl="0" rtl="0">
              <a:spcBef>
                <a:spcPts val="0"/>
              </a:spcBef>
              <a:buNone/>
            </a:pPr>
            <a:r>
              <a:rPr lang="en"/>
              <a:t>-As sound pierces the air, it travels in waves back and forth through the air</a:t>
            </a:r>
          </a:p>
          <a:p>
            <a:pPr>
              <a:spcBef>
                <a:spcPts val="0"/>
              </a:spcBef>
              <a:buNone/>
            </a:pPr>
            <a:r>
              <a:rPr lang="en"/>
              <a:t>-the speaker shoves air molecules into the air and it creates waves in the air</a:t>
            </a:r>
          </a:p>
        </p:txBody>
      </p:sp>
      <p:sp>
        <p:nvSpPr>
          <p:cNvPr id="255" name="Shape 255"/>
          <p:cNvSpPr txBox="1">
            <a:spLocks noGrp="1"/>
          </p:cNvSpPr>
          <p:nvPr>
            <p:ph type="title"/>
          </p:nvPr>
        </p:nvSpPr>
        <p:spPr>
          <a:xfrm>
            <a:off x="457200" y="203204"/>
            <a:ext cx="8229600" cy="1325600"/>
          </a:xfrm>
          <a:prstGeom prst="rect">
            <a:avLst/>
          </a:prstGeom>
        </p:spPr>
        <p:txBody>
          <a:bodyPr lIns="91425" tIns="91425" rIns="91425" bIns="91425" anchor="b" anchorCtr="0">
            <a:noAutofit/>
          </a:bodyPr>
          <a:lstStyle/>
          <a:p>
            <a:pPr>
              <a:spcBef>
                <a:spcPts val="0"/>
              </a:spcBef>
              <a:buNone/>
            </a:pPr>
            <a:r>
              <a:rPr lang="en" sz="3500"/>
              <a:t>An Example of a Longitudinal Wave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457200" y="1658989"/>
            <a:ext cx="8229600" cy="4840400"/>
          </a:xfrm>
          <a:prstGeom prst="rect">
            <a:avLst/>
          </a:prstGeom>
        </p:spPr>
        <p:txBody>
          <a:bodyPr lIns="91425" tIns="91425" rIns="91425" bIns="91425" anchor="t" anchorCtr="0">
            <a:noAutofit/>
          </a:bodyPr>
          <a:lstStyle/>
          <a:p>
            <a:pPr marL="457200" lvl="0" indent="-431800">
              <a:spcBef>
                <a:spcPts val="0"/>
              </a:spcBef>
              <a:buClr>
                <a:schemeClr val="dk2"/>
              </a:buClr>
              <a:buSzPct val="100000"/>
              <a:buFont typeface="Arial"/>
              <a:buChar char="●"/>
            </a:pPr>
            <a:r>
              <a:rPr lang="en"/>
              <a:t>Particles of the medium (example: water) move in a direction up and down to the direction the wave moves.</a:t>
            </a:r>
          </a:p>
        </p:txBody>
      </p:sp>
      <p:sp>
        <p:nvSpPr>
          <p:cNvPr id="261" name="Shape 261"/>
          <p:cNvSpPr txBox="1">
            <a:spLocks noGrp="1"/>
          </p:cNvSpPr>
          <p:nvPr>
            <p:ph type="title"/>
          </p:nvPr>
        </p:nvSpPr>
        <p:spPr>
          <a:xfrm>
            <a:off x="457200" y="274637"/>
            <a:ext cx="8229600" cy="1325600"/>
          </a:xfrm>
          <a:prstGeom prst="rect">
            <a:avLst/>
          </a:prstGeom>
        </p:spPr>
        <p:txBody>
          <a:bodyPr lIns="91425" tIns="91425" rIns="91425" bIns="91425" anchor="b" anchorCtr="0">
            <a:noAutofit/>
          </a:bodyPr>
          <a:lstStyle/>
          <a:p>
            <a:pPr>
              <a:spcBef>
                <a:spcPts val="0"/>
              </a:spcBef>
              <a:buNone/>
            </a:pPr>
            <a:r>
              <a:rPr lang="en"/>
              <a:t>Transverse Wave</a:t>
            </a:r>
          </a:p>
        </p:txBody>
      </p:sp>
      <p:pic>
        <p:nvPicPr>
          <p:cNvPr id="262" name="Shape 262"/>
          <p:cNvPicPr preferRelativeResize="0"/>
          <p:nvPr/>
        </p:nvPicPr>
        <p:blipFill>
          <a:blip r:embed="rId3" cstate="print"/>
          <a:stretch>
            <a:fillRect/>
          </a:stretch>
        </p:blipFill>
        <p:spPr>
          <a:xfrm>
            <a:off x="1774275" y="4030967"/>
            <a:ext cx="5254000" cy="2159999"/>
          </a:xfrm>
          <a:prstGeom prst="rect">
            <a:avLst/>
          </a:prstGeom>
          <a:noFill/>
          <a:ln>
            <a:noFill/>
          </a:ln>
        </p:spPr>
      </p:pic>
      <p:pic>
        <p:nvPicPr>
          <p:cNvPr id="263" name="Shape 263"/>
          <p:cNvPicPr preferRelativeResize="0"/>
          <p:nvPr/>
        </p:nvPicPr>
        <p:blipFill>
          <a:blip r:embed="rId4" cstate="print"/>
          <a:stretch>
            <a:fillRect/>
          </a:stretch>
        </p:blipFill>
        <p:spPr>
          <a:xfrm>
            <a:off x="5472624" y="206667"/>
            <a:ext cx="2947705" cy="1642332"/>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457200" y="1658989"/>
            <a:ext cx="8229600" cy="4840400"/>
          </a:xfrm>
          <a:prstGeom prst="rect">
            <a:avLst/>
          </a:prstGeom>
        </p:spPr>
        <p:txBody>
          <a:bodyPr lIns="91425" tIns="91425" rIns="91425" bIns="91425" anchor="t" anchorCtr="0">
            <a:noAutofit/>
          </a:bodyPr>
          <a:lstStyle/>
          <a:p>
            <a:pPr marL="457200" lvl="0" indent="-381000" rtl="0">
              <a:spcBef>
                <a:spcPts val="0"/>
              </a:spcBef>
              <a:buClr>
                <a:schemeClr val="dk2"/>
              </a:buClr>
              <a:buSzPct val="100000"/>
              <a:buFont typeface="Arial"/>
              <a:buChar char="●"/>
            </a:pPr>
            <a:r>
              <a:rPr lang="en" sz="2400"/>
              <a:t>Amplitude: largest shift in particle of the medium from its equilibrium</a:t>
            </a:r>
          </a:p>
          <a:p>
            <a:pPr marL="457200" lvl="0" indent="-381000">
              <a:spcBef>
                <a:spcPts val="0"/>
              </a:spcBef>
              <a:buClr>
                <a:schemeClr val="dk2"/>
              </a:buClr>
              <a:buSzPct val="100000"/>
              <a:buFont typeface="Arial"/>
              <a:buChar char="●"/>
            </a:pPr>
            <a:r>
              <a:rPr lang="en" sz="2400"/>
              <a:t>Wavelength: distance from the crest to the next crest or trough to trough</a:t>
            </a:r>
          </a:p>
        </p:txBody>
      </p:sp>
      <p:sp>
        <p:nvSpPr>
          <p:cNvPr id="269" name="Shape 269"/>
          <p:cNvSpPr txBox="1">
            <a:spLocks noGrp="1"/>
          </p:cNvSpPr>
          <p:nvPr>
            <p:ph type="title"/>
          </p:nvPr>
        </p:nvSpPr>
        <p:spPr>
          <a:xfrm>
            <a:off x="457200" y="274637"/>
            <a:ext cx="8229600" cy="1325600"/>
          </a:xfrm>
          <a:prstGeom prst="rect">
            <a:avLst/>
          </a:prstGeom>
        </p:spPr>
        <p:txBody>
          <a:bodyPr lIns="91425" tIns="91425" rIns="91425" bIns="91425" anchor="b" anchorCtr="0">
            <a:noAutofit/>
          </a:bodyPr>
          <a:lstStyle/>
          <a:p>
            <a:pPr algn="ctr">
              <a:spcBef>
                <a:spcPts val="0"/>
              </a:spcBef>
              <a:buNone/>
            </a:pPr>
            <a:r>
              <a:rPr lang="en"/>
              <a:t>Amplitude &amp; Wavelength</a:t>
            </a:r>
          </a:p>
        </p:txBody>
      </p:sp>
      <p:pic>
        <p:nvPicPr>
          <p:cNvPr id="270" name="Shape 270"/>
          <p:cNvPicPr preferRelativeResize="0"/>
          <p:nvPr/>
        </p:nvPicPr>
        <p:blipFill>
          <a:blip r:embed="rId3" cstate="print"/>
          <a:stretch>
            <a:fillRect/>
          </a:stretch>
        </p:blipFill>
        <p:spPr>
          <a:xfrm>
            <a:off x="4969001" y="4002634"/>
            <a:ext cx="3433075" cy="2496767"/>
          </a:xfrm>
          <a:prstGeom prst="rect">
            <a:avLst/>
          </a:prstGeom>
          <a:noFill/>
          <a:ln>
            <a:noFill/>
          </a:ln>
        </p:spPr>
      </p:pic>
      <p:pic>
        <p:nvPicPr>
          <p:cNvPr id="271" name="Shape 271"/>
          <p:cNvPicPr preferRelativeResize="0"/>
          <p:nvPr/>
        </p:nvPicPr>
        <p:blipFill>
          <a:blip r:embed="rId4" cstate="print"/>
          <a:stretch>
            <a:fillRect/>
          </a:stretch>
        </p:blipFill>
        <p:spPr>
          <a:xfrm>
            <a:off x="724400" y="4002634"/>
            <a:ext cx="3433054" cy="2496767"/>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body" idx="1"/>
          </p:nvPr>
        </p:nvSpPr>
        <p:spPr>
          <a:xfrm>
            <a:off x="457200" y="1658989"/>
            <a:ext cx="8229600" cy="4840400"/>
          </a:xfrm>
          <a:prstGeom prst="rect">
            <a:avLst/>
          </a:prstGeom>
        </p:spPr>
        <p:txBody>
          <a:bodyPr lIns="91425" tIns="91425" rIns="91425" bIns="91425" anchor="t" anchorCtr="0">
            <a:noAutofit/>
          </a:bodyPr>
          <a:lstStyle/>
          <a:p>
            <a:pPr marL="457200" lvl="0" indent="-381000" rtl="0">
              <a:spcBef>
                <a:spcPts val="0"/>
              </a:spcBef>
              <a:buClr>
                <a:schemeClr val="dk2"/>
              </a:buClr>
              <a:buSzPct val="100000"/>
              <a:buFont typeface="Arial"/>
              <a:buChar char="●"/>
            </a:pPr>
            <a:r>
              <a:rPr lang="en" sz="2400"/>
              <a:t>Period: seconds per cycle</a:t>
            </a:r>
          </a:p>
          <a:p>
            <a:pPr marL="457200" lvl="0" indent="-381000" rtl="0">
              <a:spcBef>
                <a:spcPts val="0"/>
              </a:spcBef>
              <a:buClr>
                <a:schemeClr val="dk2"/>
              </a:buClr>
              <a:buSzPct val="100000"/>
              <a:buFont typeface="Arial"/>
              <a:buChar char="●"/>
            </a:pPr>
            <a:r>
              <a:rPr lang="en" sz="2400"/>
              <a:t>Frequency: cycles per second</a:t>
            </a:r>
          </a:p>
          <a:p>
            <a:pPr marL="457200" lvl="0" indent="-381000" rtl="0">
              <a:spcBef>
                <a:spcPts val="0"/>
              </a:spcBef>
              <a:buClr>
                <a:schemeClr val="dk2"/>
              </a:buClr>
              <a:buSzPct val="100000"/>
              <a:buFont typeface="Arial"/>
              <a:buChar char="●"/>
            </a:pPr>
            <a:r>
              <a:rPr lang="en" sz="2400"/>
              <a:t>Wave Speed: speed at which a wave travel and is equal to wavelength x frequency</a:t>
            </a:r>
          </a:p>
          <a:p>
            <a:pPr>
              <a:spcBef>
                <a:spcPts val="0"/>
              </a:spcBef>
              <a:buNone/>
            </a:pPr>
            <a:endParaRPr/>
          </a:p>
        </p:txBody>
      </p:sp>
      <p:sp>
        <p:nvSpPr>
          <p:cNvPr id="277" name="Shape 277"/>
          <p:cNvSpPr txBox="1">
            <a:spLocks noGrp="1"/>
          </p:cNvSpPr>
          <p:nvPr>
            <p:ph type="title"/>
          </p:nvPr>
        </p:nvSpPr>
        <p:spPr>
          <a:xfrm>
            <a:off x="457200" y="274637"/>
            <a:ext cx="8229600" cy="1325600"/>
          </a:xfrm>
          <a:prstGeom prst="rect">
            <a:avLst/>
          </a:prstGeom>
        </p:spPr>
        <p:txBody>
          <a:bodyPr lIns="91425" tIns="91425" rIns="91425" bIns="91425" anchor="b" anchorCtr="0">
            <a:noAutofit/>
          </a:bodyPr>
          <a:lstStyle/>
          <a:p>
            <a:pPr algn="ctr">
              <a:spcBef>
                <a:spcPts val="0"/>
              </a:spcBef>
              <a:buNone/>
            </a:pPr>
            <a:r>
              <a:rPr lang="en"/>
              <a:t>Frequency &amp; Period</a:t>
            </a:r>
          </a:p>
        </p:txBody>
      </p:sp>
      <p:pic>
        <p:nvPicPr>
          <p:cNvPr id="278" name="Shape 278"/>
          <p:cNvPicPr preferRelativeResize="0"/>
          <p:nvPr/>
        </p:nvPicPr>
        <p:blipFill>
          <a:blip r:embed="rId3" cstate="print"/>
          <a:stretch>
            <a:fillRect/>
          </a:stretch>
        </p:blipFill>
        <p:spPr>
          <a:xfrm>
            <a:off x="1436925" y="3811300"/>
            <a:ext cx="2992574" cy="2852067"/>
          </a:xfrm>
          <a:prstGeom prst="rect">
            <a:avLst/>
          </a:prstGeom>
          <a:noFill/>
          <a:ln>
            <a:noFill/>
          </a:ln>
        </p:spPr>
      </p:pic>
      <p:pic>
        <p:nvPicPr>
          <p:cNvPr id="279" name="Shape 279"/>
          <p:cNvPicPr preferRelativeResize="0"/>
          <p:nvPr/>
        </p:nvPicPr>
        <p:blipFill>
          <a:blip r:embed="rId4" cstate="print"/>
          <a:stretch>
            <a:fillRect/>
          </a:stretch>
        </p:blipFill>
        <p:spPr>
          <a:xfrm>
            <a:off x="4735926" y="4018133"/>
            <a:ext cx="3257625" cy="243840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Shape 284"/>
          <p:cNvSpPr txBox="1">
            <a:spLocks noGrp="1"/>
          </p:cNvSpPr>
          <p:nvPr>
            <p:ph type="body" idx="1"/>
          </p:nvPr>
        </p:nvSpPr>
        <p:spPr>
          <a:xfrm>
            <a:off x="457200" y="1658989"/>
            <a:ext cx="8229600" cy="4840400"/>
          </a:xfrm>
          <a:prstGeom prst="rect">
            <a:avLst/>
          </a:prstGeom>
        </p:spPr>
        <p:txBody>
          <a:bodyPr lIns="91425" tIns="91425" rIns="91425" bIns="91425" anchor="t" anchorCtr="0">
            <a:noAutofit/>
          </a:bodyPr>
          <a:lstStyle/>
          <a:p>
            <a:pPr marL="457200" lvl="0" indent="-431800" rtl="0">
              <a:spcBef>
                <a:spcPts val="0"/>
              </a:spcBef>
              <a:buClr>
                <a:schemeClr val="dk2"/>
              </a:buClr>
              <a:buSzPct val="100000"/>
              <a:buFont typeface="Arial"/>
              <a:buChar char="●"/>
            </a:pPr>
            <a:r>
              <a:rPr lang="en"/>
              <a:t>When a wave encounters a different medium, some of the wave may come back and some may go through the new medium</a:t>
            </a:r>
          </a:p>
          <a:p>
            <a:pPr marL="457200" lvl="0" indent="-431800">
              <a:spcBef>
                <a:spcPts val="0"/>
              </a:spcBef>
              <a:buClr>
                <a:schemeClr val="dk2"/>
              </a:buClr>
              <a:buSzPct val="100000"/>
              <a:buFont typeface="Arial"/>
              <a:buChar char="●"/>
            </a:pPr>
            <a:r>
              <a:rPr lang="en"/>
              <a:t>Examples: Light waves bounce off objects; Water is absorbed by a sponge</a:t>
            </a:r>
          </a:p>
        </p:txBody>
      </p:sp>
      <p:sp>
        <p:nvSpPr>
          <p:cNvPr id="285" name="Shape 285"/>
          <p:cNvSpPr txBox="1">
            <a:spLocks noGrp="1"/>
          </p:cNvSpPr>
          <p:nvPr>
            <p:ph type="title"/>
          </p:nvPr>
        </p:nvSpPr>
        <p:spPr>
          <a:xfrm>
            <a:off x="457200" y="274637"/>
            <a:ext cx="8229600" cy="1325600"/>
          </a:xfrm>
          <a:prstGeom prst="rect">
            <a:avLst/>
          </a:prstGeom>
        </p:spPr>
        <p:txBody>
          <a:bodyPr lIns="91425" tIns="91425" rIns="91425" bIns="91425" anchor="b" anchorCtr="0">
            <a:noAutofit/>
          </a:bodyPr>
          <a:lstStyle/>
          <a:p>
            <a:pPr algn="ctr">
              <a:spcBef>
                <a:spcPts val="0"/>
              </a:spcBef>
              <a:buNone/>
            </a:pPr>
            <a:r>
              <a:rPr lang="en"/>
              <a:t>Reflection of Waves</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540</Words>
  <Application>Microsoft Office PowerPoint</Application>
  <PresentationFormat>On-screen Show (4:3)</PresentationFormat>
  <Paragraphs>36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Week 4</vt:lpstr>
      <vt:lpstr>How are waves characterized?</vt:lpstr>
      <vt:lpstr>Longitudinal Waves</vt:lpstr>
      <vt:lpstr>Longitudinal Waves Cont’d</vt:lpstr>
      <vt:lpstr>An Example of a Longitudinal Wave</vt:lpstr>
      <vt:lpstr>Transverse Wave</vt:lpstr>
      <vt:lpstr>Amplitude &amp; Wavelength</vt:lpstr>
      <vt:lpstr>Frequency &amp; Period</vt:lpstr>
      <vt:lpstr>Reflection of Waves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4</dc:title>
  <dc:creator>Lac</dc:creator>
  <cp:lastModifiedBy>Lac</cp:lastModifiedBy>
  <cp:revision>2</cp:revision>
  <dcterms:created xsi:type="dcterms:W3CDTF">2014-06-04T04:42:46Z</dcterms:created>
  <dcterms:modified xsi:type="dcterms:W3CDTF">2014-06-04T04:49:04Z</dcterms:modified>
</cp:coreProperties>
</file>