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1.xml" Type="http://schemas.openxmlformats.org/officeDocument/2006/relationships/slide" Id="rId17"/><Relationship Target="slides/slide10.xml" Type="http://schemas.openxmlformats.org/officeDocument/2006/relationships/slide" Id="rId16"/><Relationship Target="slides/slide9.xml" Type="http://schemas.openxmlformats.org/officeDocument/2006/relationships/slide" Id="rId15"/><Relationship Target="slides/slide8.xml" Type="http://schemas.openxmlformats.org/officeDocument/2006/relationships/slide" Id="rId14"/><Relationship Target="presProps.xml" Type="http://schemas.openxmlformats.org/officeDocument/2006/relationships/presProps" Id="rId2"/><Relationship Target="slides/slide6.xml" Type="http://schemas.openxmlformats.org/officeDocument/2006/relationships/slide" Id="rId12"/><Relationship Target="slides/slide7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4.xml" Type="http://schemas.openxmlformats.org/officeDocument/2006/relationships/slide" Id="rId10"/><Relationship Target="tableStyles.xml" Type="http://schemas.openxmlformats.org/officeDocument/2006/relationships/tableStyles" Id="rId3"/><Relationship Target="slides/slide5.xml" Type="http://schemas.openxmlformats.org/officeDocument/2006/relationships/slide" Id="rId11"/><Relationship Target="slides/slide3.xml" Type="http://schemas.openxmlformats.org/officeDocument/2006/relationships/slide" Id="rId9"/><Relationship Target="notesMasters/notesMaster1.xml" Type="http://schemas.openxmlformats.org/officeDocument/2006/relationships/notesMaster" Id="rId6"/><Relationship Target="slideMasters/slideMaster2.xml" Type="http://schemas.openxmlformats.org/officeDocument/2006/relationships/slideMaster" Id="rId5"/><Relationship Target="slides/slide2.xml" Type="http://schemas.openxmlformats.org/officeDocument/2006/relationships/slide" Id="rId8"/><Relationship Target="slides/slide1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Questions to ask and elaborate on: Do they have any pets? If so, what do the pets need to survive?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Have them name another secondary consumer.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The plants take up a larger area then there are less primary consumers and then even less secondary consumers which form a pyramid.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Ask for examples of a herbivore.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Ask for examples of a carnivore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Ask for examples of another decomposer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Ask for examples of another decomposer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What did you eat for breakfast today? What is your favorite type of food?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Does anyone have a tree, a garden, or grass at home? What do you think makes them grow?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Plants take in energy from the sun and a gas called carbon dioxide to make the oxygen that we breathe. Therefore we need plants because they give us food and oxygen.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Can you name another primary consumer?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rtl="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rtl="0">
              <a:spcBef>
                <a:spcPts val="0"/>
              </a:spcBef>
              <a:buSzPct val="100000"/>
              <a:defRPr sz="4800"/>
            </a:lvl1pPr>
            <a:lvl2pPr algn="ctr" rtl="0">
              <a:spcBef>
                <a:spcPts val="0"/>
              </a:spcBef>
              <a:buSzPct val="100000"/>
              <a:defRPr sz="4800"/>
            </a:lvl2pPr>
            <a:lvl3pPr algn="ctr" rtl="0">
              <a:spcBef>
                <a:spcPts val="0"/>
              </a:spcBef>
              <a:buSzPct val="100000"/>
              <a:defRPr sz="4800"/>
            </a:lvl3pPr>
            <a:lvl4pPr algn="ctr" rtl="0">
              <a:spcBef>
                <a:spcPts val="0"/>
              </a:spcBef>
              <a:buSzPct val="100000"/>
              <a:defRPr sz="4800"/>
            </a:lvl4pPr>
            <a:lvl5pPr algn="ctr" rtl="0">
              <a:spcBef>
                <a:spcPts val="0"/>
              </a:spcBef>
              <a:buSzPct val="100000"/>
              <a:defRPr sz="4800"/>
            </a:lvl5pPr>
            <a:lvl6pPr algn="ctr" rtl="0">
              <a:spcBef>
                <a:spcPts val="0"/>
              </a:spcBef>
              <a:buSzPct val="100000"/>
              <a:defRPr sz="4800"/>
            </a:lvl6pPr>
            <a:lvl7pPr algn="ctr" rtl="0">
              <a:spcBef>
                <a:spcPts val="0"/>
              </a:spcBef>
              <a:buSzPct val="100000"/>
              <a:defRPr sz="4800"/>
            </a:lvl7pPr>
            <a:lvl8pPr algn="ctr" rtl="0">
              <a:spcBef>
                <a:spcPts val="0"/>
              </a:spcBef>
              <a:buSzPct val="100000"/>
              <a:defRPr sz="4800"/>
            </a:lvl8pPr>
            <a:lvl9pPr algn="ctr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27" name="Shape 27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_rels/slideMaster2.xml.rels><?xml version="1.0" encoding="UTF-8" standalone="yes"?><Relationships xmlns="http://schemas.openxmlformats.org/package/2006/relationships"><Relationship Target="../slideLayouts/slideLayout8.xml" Type="http://schemas.openxmlformats.org/officeDocument/2006/relationships/slideLayout" Id="rId2"/><Relationship Target="../slideLayouts/slideLayout7.xml" Type="http://schemas.openxmlformats.org/officeDocument/2006/relationships/slideLayout" Id="rId1"/><Relationship Target="../slideLayouts/slideLayout10.xml" Type="http://schemas.openxmlformats.org/officeDocument/2006/relationships/slideLayout" Id="rId4"/><Relationship Target="../slideLayouts/slideLayout9.xml" Type="http://schemas.openxmlformats.org/officeDocument/2006/relationships/slideLayout" Id="rId3"/><Relationship Target="../slideLayouts/slideLayout12.xml" Type="http://schemas.openxmlformats.org/officeDocument/2006/relationships/slideLayout" Id="rId6"/><Relationship Target="../slideLayouts/slideLayout11.xml" Type="http://schemas.openxmlformats.org/officeDocument/2006/relationships/slideLayout" Id="rId5"/><Relationship Target="../theme/theme4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rtl="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rtl="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7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9.jp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2.jpg" Type="http://schemas.openxmlformats.org/officeDocument/2006/relationships/image" Id="rId4"/><Relationship Target="../media/image01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10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7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8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41" name="Shape 4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0"/>
            <a:ext cy="5143499" cx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Shape 42"/>
          <p:cNvSpPr txBox="1"/>
          <p:nvPr>
            <p:ph type="ctrTitle"/>
          </p:nvPr>
        </p:nvSpPr>
        <p:spPr>
          <a:xfrm>
            <a:off y="979175" x="108925"/>
            <a:ext cy="1103700" cx="85736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7200" lang="en">
                <a:solidFill>
                  <a:srgbClr val="000000"/>
                </a:solidFill>
                <a:latin typeface="Indie Flower"/>
                <a:ea typeface="Indie Flower"/>
                <a:cs typeface="Indie Flower"/>
                <a:sym typeface="Indie Flower"/>
              </a:rPr>
              <a:t>Animals, Plants, and Their Environment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2" name="Shape 12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0"/>
            <a:ext cy="5143500" cx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Shape 123"/>
          <p:cNvSpPr txBox="1"/>
          <p:nvPr/>
        </p:nvSpPr>
        <p:spPr>
          <a:xfrm>
            <a:off y="70775" x="165150"/>
            <a:ext cy="857400" cx="6712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4800" lang="en">
                <a:solidFill>
                  <a:srgbClr val="FF6428"/>
                </a:solidFill>
                <a:latin typeface="Indie Flower"/>
                <a:ea typeface="Indie Flower"/>
                <a:cs typeface="Indie Flower"/>
                <a:sym typeface="Indie Flower"/>
              </a:rPr>
              <a:t>Secondary Consumer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y="2618925" x="58975"/>
            <a:ext cy="601499" cx="4990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FF6428"/>
              </a:buClr>
              <a:buSzPct val="100000"/>
              <a:buFont typeface="Indie Flower"/>
              <a:buChar char="●"/>
            </a:pPr>
            <a:r>
              <a:rPr b="1" sz="3000" lang="en">
                <a:solidFill>
                  <a:srgbClr val="FF6428"/>
                </a:solidFill>
                <a:latin typeface="Indie Flower"/>
                <a:ea typeface="Indie Flower"/>
                <a:cs typeface="Indie Flower"/>
                <a:sym typeface="Indie Flower"/>
              </a:rPr>
              <a:t>Bears are a secondary consumer because they eat primary consumers like fish.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29" name="Shape 12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619250" x="3371850"/>
            <a:ext cy="1905000" cx="2400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495475" x="1955900"/>
            <a:ext cy="3751449" cx="4726824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Shape 131"/>
          <p:cNvSpPr txBox="1"/>
          <p:nvPr/>
        </p:nvSpPr>
        <p:spPr>
          <a:xfrm>
            <a:off y="3480125" x="6795075"/>
            <a:ext cy="578099" cx="1863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  <a:latin typeface="Indie Flower"/>
                <a:ea typeface="Indie Flower"/>
                <a:cs typeface="Indie Flower"/>
                <a:sym typeface="Indie Flower"/>
              </a:rPr>
              <a:t>Producers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y="1981900" x="719625"/>
            <a:ext cy="436500" cx="2087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  <a:latin typeface="Indie Flower"/>
                <a:ea typeface="Indie Flower"/>
                <a:cs typeface="Indie Flower"/>
                <a:sym typeface="Indie Flower"/>
              </a:rPr>
              <a:t>Primary Consumers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y="672425" x="4990125"/>
            <a:ext cy="495599" cx="2748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00FFFF"/>
                </a:solidFill>
                <a:latin typeface="Indie Flower"/>
                <a:ea typeface="Indie Flower"/>
                <a:cs typeface="Indie Flower"/>
                <a:sym typeface="Indie Flower"/>
              </a:rPr>
              <a:t>Secondary Consumers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49" name="Shape 4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0"/>
            <a:ext cy="5143500" cx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Shape 50"/>
          <p:cNvSpPr txBox="1"/>
          <p:nvPr/>
        </p:nvSpPr>
        <p:spPr>
          <a:xfrm>
            <a:off y="205975" x="526875"/>
            <a:ext cy="457200" cx="3657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4800" lang="en">
                <a:latin typeface="Indie Flower"/>
                <a:ea typeface="Indie Flower"/>
                <a:cs typeface="Indie Flower"/>
                <a:sym typeface="Indie Flower"/>
              </a:rPr>
              <a:t>Herbivore</a:t>
            </a:r>
          </a:p>
        </p:txBody>
      </p:sp>
      <p:sp>
        <p:nvSpPr>
          <p:cNvPr id="51" name="Shape 51"/>
          <p:cNvSpPr txBox="1"/>
          <p:nvPr/>
        </p:nvSpPr>
        <p:spPr>
          <a:xfrm>
            <a:off y="1545475" x="70250"/>
            <a:ext cy="761099" cx="51866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Indie Flower"/>
              <a:buChar char="●"/>
            </a:pPr>
            <a:r>
              <a:rPr b="1" sz="3000" lang="en">
                <a:latin typeface="Indie Flower"/>
                <a:ea typeface="Indie Flower"/>
                <a:cs typeface="Indie Flower"/>
                <a:sym typeface="Indie Flower"/>
              </a:rPr>
              <a:t>This bunny is a herbivore because it gets most of its energy from eating plants and fruits.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8" name="Shape 5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55" x="0"/>
            <a:ext cy="5140989" cx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Shape 59"/>
          <p:cNvSpPr txBox="1"/>
          <p:nvPr/>
        </p:nvSpPr>
        <p:spPr>
          <a:xfrm>
            <a:off y="205975" x="304400"/>
            <a:ext cy="457200" cx="3657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4800" lang="en">
                <a:solidFill>
                  <a:srgbClr val="FFFF00"/>
                </a:solidFill>
                <a:latin typeface="Indie Flower"/>
                <a:ea typeface="Indie Flower"/>
                <a:cs typeface="Indie Flower"/>
                <a:sym typeface="Indie Flower"/>
              </a:rPr>
              <a:t>Carnivore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y="882600" x="4958425"/>
            <a:ext cy="457200" cx="3995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Indie Flower"/>
              <a:buChar char="●"/>
            </a:pPr>
            <a:r>
              <a:rPr b="1" sz="3000" lang="en">
                <a:solidFill>
                  <a:srgbClr val="FFFF00"/>
                </a:solidFill>
                <a:latin typeface="Indie Flower"/>
                <a:ea typeface="Indie Flower"/>
                <a:cs typeface="Indie Flower"/>
                <a:sym typeface="Indie Flower"/>
              </a:rPr>
              <a:t>This tiger is a carnivore because he gets most of his energy from eating mea</a:t>
            </a:r>
            <a:r>
              <a:rPr sz="3000" lang="en">
                <a:solidFill>
                  <a:srgbClr val="FFFF00"/>
                </a:solidFill>
                <a:latin typeface="Indie Flower"/>
                <a:ea typeface="Indie Flower"/>
                <a:cs typeface="Indie Flower"/>
                <a:sym typeface="Indie Flower"/>
              </a:rPr>
              <a:t>t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7" name="Shape 6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-27499"/>
            <a:ext cy="5143499" cx="9198999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y="286625" x="700675"/>
            <a:ext cy="1242000" cx="4617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4800" lang="en">
                <a:solidFill>
                  <a:srgbClr val="FFFF00"/>
                </a:solidFill>
                <a:latin typeface="Indie Flower"/>
                <a:ea typeface="Indie Flower"/>
                <a:cs typeface="Indie Flower"/>
                <a:sym typeface="Indie Flower"/>
              </a:rPr>
              <a:t>Decomposer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y="1528625" x="3216675"/>
            <a:ext cy="1242000" cx="5047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FFFF00"/>
              </a:buClr>
              <a:buSzPct val="100000"/>
              <a:buFont typeface="Indie Flower"/>
              <a:buChar char="●"/>
            </a:pPr>
            <a:r>
              <a:rPr b="1" sz="3000" lang="en">
                <a:solidFill>
                  <a:srgbClr val="FFFF00"/>
                </a:solidFill>
                <a:latin typeface="Indie Flower"/>
                <a:ea typeface="Indie Flower"/>
                <a:cs typeface="Indie Flower"/>
                <a:sym typeface="Indie Flower"/>
              </a:rPr>
              <a:t>Mushrooms are decomposers because they break down dead plants and animals.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6" name="Shape 7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-27499"/>
            <a:ext cy="5143499" cx="9198999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/>
          <p:nvPr/>
        </p:nvSpPr>
        <p:spPr>
          <a:xfrm>
            <a:off y="286625" x="700675"/>
            <a:ext cy="1242000" cx="4617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4800" lang="en">
                <a:solidFill>
                  <a:srgbClr val="FFFF00"/>
                </a:solidFill>
                <a:latin typeface="Indie Flower"/>
                <a:ea typeface="Indie Flower"/>
                <a:cs typeface="Indie Flower"/>
                <a:sym typeface="Indie Flower"/>
              </a:rPr>
              <a:t>Decomposer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y="1528625" x="3216675"/>
            <a:ext cy="1242000" cx="5047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FFFF00"/>
              </a:buClr>
              <a:buSzPct val="100000"/>
              <a:buFont typeface="Indie Flower"/>
              <a:buChar char="●"/>
            </a:pPr>
            <a:r>
              <a:rPr b="1" sz="3000" lang="en">
                <a:solidFill>
                  <a:srgbClr val="FFFF00"/>
                </a:solidFill>
                <a:latin typeface="Indie Flower"/>
                <a:ea typeface="Indie Flower"/>
                <a:cs typeface="Indie Flower"/>
                <a:sym typeface="Indie Flower"/>
              </a:rPr>
              <a:t>Mushrooms are decomposers because they break down dead plants and animals.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 txBox="1"/>
          <p:nvPr/>
        </p:nvSpPr>
        <p:spPr>
          <a:xfrm>
            <a:off y="1368450" x="2489175"/>
            <a:ext cy="457200" cx="3657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6" name="Shape 8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0"/>
            <a:ext cy="5143500" cx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/>
          <p:nvPr/>
        </p:nvSpPr>
        <p:spPr>
          <a:xfrm>
            <a:off y="436500" x="920175"/>
            <a:ext cy="1179600" cx="3444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 txBox="1"/>
          <p:nvPr/>
        </p:nvSpPr>
        <p:spPr>
          <a:xfrm>
            <a:off y="318525" x="625250"/>
            <a:ext cy="967499" cx="3173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4800" lang="en">
                <a:latin typeface="Indie Flower"/>
                <a:ea typeface="Indie Flower"/>
                <a:cs typeface="Indie Flower"/>
                <a:sym typeface="Indie Flower"/>
              </a:rPr>
              <a:t>Omnivore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y="1675175" x="-82575"/>
            <a:ext cy="566100" cx="4447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Indie Flower"/>
              <a:buChar char="●"/>
            </a:pPr>
            <a:r>
              <a:rPr sz="3000" lang="en">
                <a:latin typeface="Indie Flower"/>
                <a:ea typeface="Indie Flower"/>
                <a:cs typeface="Indie Flower"/>
                <a:sym typeface="Indie Flower"/>
              </a:rPr>
              <a:t>We are omnivores because we eat both meat and vegetables.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6" name="Shape 9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0"/>
            <a:ext cy="5143499" cx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/>
          <p:nvPr/>
        </p:nvSpPr>
        <p:spPr>
          <a:xfrm>
            <a:off y="0" x="117075"/>
            <a:ext cy="457200" cx="3657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4800" lang="en">
                <a:latin typeface="Indie Flower"/>
                <a:ea typeface="Indie Flower"/>
                <a:cs typeface="Indie Flower"/>
                <a:sym typeface="Indie Flower"/>
              </a:rPr>
              <a:t>Producers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y="983500" x="117075"/>
            <a:ext cy="913199" cx="6603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Indie Flower"/>
              <a:buChar char="●"/>
            </a:pPr>
            <a:r>
              <a:rPr b="1" sz="3000" lang="en">
                <a:latin typeface="Indie Flower"/>
                <a:ea typeface="Indie Flower"/>
                <a:cs typeface="Indie Flower"/>
                <a:sym typeface="Indie Flower"/>
              </a:rPr>
              <a:t>Plants are producers because they can use sunlight to make food.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5" name="Shape 10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0"/>
            <a:ext cy="5143500" cx="9143999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 txBox="1"/>
          <p:nvPr/>
        </p:nvSpPr>
        <p:spPr>
          <a:xfrm>
            <a:off y="0" x="264600"/>
            <a:ext cy="1781400" cx="8614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sz="4800" lang="en">
                <a:latin typeface="Indie Flower"/>
                <a:ea typeface="Indie Flower"/>
                <a:cs typeface="Indie Flower"/>
                <a:sym typeface="Indie Flower"/>
              </a:rPr>
              <a:t>HOW PLANTS MAKE FOOD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3" name="Shape 11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-22175"/>
            <a:ext cy="5143499" cx="9188348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Shape 114"/>
          <p:cNvSpPr txBox="1"/>
          <p:nvPr/>
        </p:nvSpPr>
        <p:spPr>
          <a:xfrm>
            <a:off y="0" x="153350"/>
            <a:ext cy="955500" cx="5886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4800" lang="en">
                <a:latin typeface="Indie Flower"/>
                <a:ea typeface="Indie Flower"/>
                <a:cs typeface="Indie Flower"/>
                <a:sym typeface="Indie Flower"/>
              </a:rPr>
              <a:t>Primary Consumers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y="2726850" x="59025"/>
            <a:ext cy="672299" cx="4282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Indie Flower"/>
              <a:buChar char="●"/>
            </a:pPr>
            <a:r>
              <a:rPr b="1" sz="3000" lang="en">
                <a:latin typeface="Indie Flower"/>
                <a:ea typeface="Indie Flower"/>
                <a:cs typeface="Indie Flower"/>
                <a:sym typeface="Indie Flower"/>
              </a:rPr>
              <a:t>Fish are primary consumers because they eat producers like plants.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